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 id="2147483913" r:id="rId2"/>
    <p:sldMasterId id="2147483925" r:id="rId3"/>
    <p:sldMasterId id="2147483939" r:id="rId4"/>
    <p:sldMasterId id="2147483952" r:id="rId5"/>
  </p:sldMasterIdLst>
  <p:notesMasterIdLst>
    <p:notesMasterId r:id="rId67"/>
  </p:notesMasterIdLst>
  <p:handoutMasterIdLst>
    <p:handoutMasterId r:id="rId68"/>
  </p:handoutMasterIdLst>
  <p:sldIdLst>
    <p:sldId id="310" r:id="rId6"/>
    <p:sldId id="415" r:id="rId7"/>
    <p:sldId id="416" r:id="rId8"/>
    <p:sldId id="417" r:id="rId9"/>
    <p:sldId id="270" r:id="rId10"/>
    <p:sldId id="330" r:id="rId11"/>
    <p:sldId id="313" r:id="rId12"/>
    <p:sldId id="315" r:id="rId13"/>
    <p:sldId id="314" r:id="rId14"/>
    <p:sldId id="312" r:id="rId15"/>
    <p:sldId id="311" r:id="rId16"/>
    <p:sldId id="316" r:id="rId17"/>
    <p:sldId id="317" r:id="rId18"/>
    <p:sldId id="345" r:id="rId19"/>
    <p:sldId id="400" r:id="rId20"/>
    <p:sldId id="320" r:id="rId21"/>
    <p:sldId id="327" r:id="rId22"/>
    <p:sldId id="329" r:id="rId23"/>
    <p:sldId id="347" r:id="rId24"/>
    <p:sldId id="348" r:id="rId25"/>
    <p:sldId id="349" r:id="rId26"/>
    <p:sldId id="350" r:id="rId27"/>
    <p:sldId id="351" r:id="rId28"/>
    <p:sldId id="352" r:id="rId29"/>
    <p:sldId id="353" r:id="rId30"/>
    <p:sldId id="354" r:id="rId31"/>
    <p:sldId id="355" r:id="rId32"/>
    <p:sldId id="356" r:id="rId33"/>
    <p:sldId id="357" r:id="rId34"/>
    <p:sldId id="364" r:id="rId35"/>
    <p:sldId id="359" r:id="rId36"/>
    <p:sldId id="360" r:id="rId37"/>
    <p:sldId id="361" r:id="rId38"/>
    <p:sldId id="362" r:id="rId39"/>
    <p:sldId id="386" r:id="rId40"/>
    <p:sldId id="365" r:id="rId41"/>
    <p:sldId id="366" r:id="rId42"/>
    <p:sldId id="367" r:id="rId43"/>
    <p:sldId id="368" r:id="rId44"/>
    <p:sldId id="369" r:id="rId45"/>
    <p:sldId id="370" r:id="rId46"/>
    <p:sldId id="371" r:id="rId47"/>
    <p:sldId id="372" r:id="rId48"/>
    <p:sldId id="373" r:id="rId49"/>
    <p:sldId id="399" r:id="rId50"/>
    <p:sldId id="401" r:id="rId51"/>
    <p:sldId id="402" r:id="rId52"/>
    <p:sldId id="403" r:id="rId53"/>
    <p:sldId id="404" r:id="rId54"/>
    <p:sldId id="405" r:id="rId55"/>
    <p:sldId id="406" r:id="rId56"/>
    <p:sldId id="407" r:id="rId57"/>
    <p:sldId id="408" r:id="rId58"/>
    <p:sldId id="409" r:id="rId59"/>
    <p:sldId id="410" r:id="rId60"/>
    <p:sldId id="411" r:id="rId61"/>
    <p:sldId id="412" r:id="rId62"/>
    <p:sldId id="413" r:id="rId63"/>
    <p:sldId id="414" r:id="rId64"/>
    <p:sldId id="398" r:id="rId65"/>
    <p:sldId id="328" r:id="rId6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C9900"/>
    <a:srgbClr val="FFCA06"/>
    <a:srgbClr val="FF9900"/>
    <a:srgbClr val="FF9933"/>
    <a:srgbClr val="006699"/>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7" autoAdjust="0"/>
    <p:restoredTop sz="94660"/>
  </p:normalViewPr>
  <p:slideViewPr>
    <p:cSldViewPr>
      <p:cViewPr>
        <p:scale>
          <a:sx n="104" d="100"/>
          <a:sy n="104" d="100"/>
        </p:scale>
        <p:origin x="-168" y="-162"/>
      </p:cViewPr>
      <p:guideLst>
        <p:guide orient="horz" pos="2160"/>
        <p:guide pos="2880"/>
      </p:guideLst>
    </p:cSldViewPr>
  </p:slideViewPr>
  <p:notesTextViewPr>
    <p:cViewPr>
      <p:scale>
        <a:sx n="1" d="1"/>
        <a:sy n="1" d="1"/>
      </p:scale>
      <p:origin x="0" y="0"/>
    </p:cViewPr>
  </p:notesTextViewPr>
  <p:sorterViewPr>
    <p:cViewPr>
      <p:scale>
        <a:sx n="100" d="100"/>
        <a:sy n="100" d="100"/>
      </p:scale>
      <p:origin x="0" y="1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handoutMaster" Target="handoutMasters/handoutMaster1.xml"/><Relationship Id="rId7" Type="http://schemas.openxmlformats.org/officeDocument/2006/relationships/slide" Target="slides/slide2.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r>
              <a:rPr lang="en-US" smtClean="0"/>
              <a:t>GETTING STARTED</a:t>
            </a: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r>
              <a:rPr lang="en-US" smtClean="0"/>
              <a:t>5/15/2012</a:t>
            </a:r>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r>
              <a:rPr lang="en-US" smtClean="0"/>
              <a:t>Office of Research &amp; Commercialization</a:t>
            </a: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8D13F298-C66D-4EAE-9B6C-6C27EB59762C}" type="slidenum">
              <a:rPr lang="en-US" smtClean="0"/>
              <a:t>‹#›</a:t>
            </a:fld>
            <a:endParaRPr lang="en-US" dirty="0"/>
          </a:p>
        </p:txBody>
      </p:sp>
    </p:spTree>
    <p:extLst>
      <p:ext uri="{BB962C8B-B14F-4D97-AF65-F5344CB8AC3E}">
        <p14:creationId xmlns:p14="http://schemas.microsoft.com/office/powerpoint/2010/main" val="1791561336"/>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r>
              <a:rPr lang="en-US" smtClean="0"/>
              <a:t>GETTING STARTED</a:t>
            </a: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r>
              <a:rPr lang="en-US" smtClean="0"/>
              <a:t>5/15/2012</a:t>
            </a:r>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r>
              <a:rPr lang="en-US" smtClean="0"/>
              <a:t>Office of Research &amp; Commercialization</a:t>
            </a: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731B2CB3-83F0-4ABD-88A8-EB7EAD9C3194}" type="slidenum">
              <a:rPr lang="en-US" smtClean="0"/>
              <a:t>‹#›</a:t>
            </a:fld>
            <a:endParaRPr lang="en-US" dirty="0"/>
          </a:p>
        </p:txBody>
      </p:sp>
    </p:spTree>
    <p:extLst>
      <p:ext uri="{BB962C8B-B14F-4D97-AF65-F5344CB8AC3E}">
        <p14:creationId xmlns:p14="http://schemas.microsoft.com/office/powerpoint/2010/main" val="3414209945"/>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B2CB3-83F0-4ABD-88A8-EB7EAD9C3194}" type="slidenum">
              <a:rPr lang="en-US" smtClean="0"/>
              <a:t>1</a:t>
            </a:fld>
            <a:endParaRPr lang="en-US" dirty="0"/>
          </a:p>
        </p:txBody>
      </p:sp>
      <p:sp>
        <p:nvSpPr>
          <p:cNvPr id="5" name="Date Placeholder 4"/>
          <p:cNvSpPr>
            <a:spLocks noGrp="1"/>
          </p:cNvSpPr>
          <p:nvPr>
            <p:ph type="dt" idx="11"/>
          </p:nvPr>
        </p:nvSpPr>
        <p:spPr/>
        <p:txBody>
          <a:bodyPr/>
          <a:lstStyle/>
          <a:p>
            <a:r>
              <a:rPr lang="en-US" smtClean="0"/>
              <a:t>5/15/2012</a:t>
            </a:r>
            <a:endParaRPr lang="en-US" dirty="0"/>
          </a:p>
        </p:txBody>
      </p:sp>
      <p:sp>
        <p:nvSpPr>
          <p:cNvPr id="6" name="Footer Placeholder 5"/>
          <p:cNvSpPr>
            <a:spLocks noGrp="1"/>
          </p:cNvSpPr>
          <p:nvPr>
            <p:ph type="ftr" sz="quarter" idx="12"/>
          </p:nvPr>
        </p:nvSpPr>
        <p:spPr/>
        <p:txBody>
          <a:bodyPr/>
          <a:lstStyle/>
          <a:p>
            <a:r>
              <a:rPr lang="en-US" smtClean="0"/>
              <a:t>Office of Research &amp; Commercialization</a:t>
            </a:r>
            <a:endParaRPr lang="en-US" dirty="0"/>
          </a:p>
        </p:txBody>
      </p:sp>
      <p:sp>
        <p:nvSpPr>
          <p:cNvPr id="7" name="Header Placeholder 6"/>
          <p:cNvSpPr>
            <a:spLocks noGrp="1"/>
          </p:cNvSpPr>
          <p:nvPr>
            <p:ph type="hdr" sz="quarter" idx="13"/>
          </p:nvPr>
        </p:nvSpPr>
        <p:spPr/>
        <p:txBody>
          <a:bodyPr/>
          <a:lstStyle/>
          <a:p>
            <a:r>
              <a:rPr lang="en-US" smtClean="0"/>
              <a:t>GETTING STARTED</a:t>
            </a:r>
            <a:endParaRPr lang="en-US" dirty="0"/>
          </a:p>
        </p:txBody>
      </p:sp>
    </p:spTree>
    <p:extLst>
      <p:ext uri="{BB962C8B-B14F-4D97-AF65-F5344CB8AC3E}">
        <p14:creationId xmlns:p14="http://schemas.microsoft.com/office/powerpoint/2010/main" val="27029745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Zinc oxide nanowire waveguide lasers, which can offer smaller sizes, </a:t>
            </a:r>
          </a:p>
          <a:p>
            <a:r>
              <a:rPr lang="en-US" sz="1200" dirty="0" smtClean="0"/>
              <a:t>lower costs, higher powers and shorter wavelengths, could potentially </a:t>
            </a:r>
          </a:p>
          <a:p>
            <a:r>
              <a:rPr lang="en-US" sz="1200" dirty="0" smtClean="0"/>
              <a:t>lead to a new way to kill viruses and increase the storage capacity of DVDs</a:t>
            </a:r>
          </a:p>
          <a:p>
            <a:endParaRPr lang="en-US" dirty="0"/>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12</a:t>
            </a:fld>
            <a:endParaRPr lang="en-US" dirty="0"/>
          </a:p>
        </p:txBody>
      </p:sp>
      <p:sp>
        <p:nvSpPr>
          <p:cNvPr id="4" name="Date Placeholder 3"/>
          <p:cNvSpPr>
            <a:spLocks noGrp="1"/>
          </p:cNvSpPr>
          <p:nvPr>
            <p:ph type="dt" idx="12"/>
          </p:nvPr>
        </p:nvSpPr>
        <p:spPr/>
        <p:txBody>
          <a:bodyPr/>
          <a:lstStyle/>
          <a:p>
            <a:r>
              <a:rPr lang="en-US" smtClean="0"/>
              <a:t>5/15/2012</a:t>
            </a:r>
            <a:endParaRPr lang="en-US" dirty="0"/>
          </a:p>
        </p:txBody>
      </p:sp>
      <p:sp>
        <p:nvSpPr>
          <p:cNvPr id="6" name="Footer Placeholder 5"/>
          <p:cNvSpPr>
            <a:spLocks noGrp="1"/>
          </p:cNvSpPr>
          <p:nvPr>
            <p:ph type="ftr" sz="quarter" idx="13"/>
          </p:nvPr>
        </p:nvSpPr>
        <p:spPr/>
        <p:txBody>
          <a:bodyPr/>
          <a:lstStyle/>
          <a:p>
            <a:r>
              <a:rPr lang="en-US" smtClean="0"/>
              <a:t>Office of Research &amp; Commercialization</a:t>
            </a:r>
            <a:endParaRPr lang="en-US" dirty="0"/>
          </a:p>
        </p:txBody>
      </p:sp>
      <p:sp>
        <p:nvSpPr>
          <p:cNvPr id="7" name="Header Placeholder 6"/>
          <p:cNvSpPr>
            <a:spLocks noGrp="1"/>
          </p:cNvSpPr>
          <p:nvPr>
            <p:ph type="hdr" sz="quarter" idx="14"/>
          </p:nvPr>
        </p:nvSpPr>
        <p:spPr/>
        <p:txBody>
          <a:bodyPr/>
          <a:lstStyle/>
          <a:p>
            <a:r>
              <a:rPr lang="en-US" smtClean="0"/>
              <a:t>GETTING STARTED</a:t>
            </a:r>
            <a:endParaRPr lang="en-US" dirty="0"/>
          </a:p>
        </p:txBody>
      </p:sp>
    </p:spTree>
    <p:extLst>
      <p:ext uri="{BB962C8B-B14F-4D97-AF65-F5344CB8AC3E}">
        <p14:creationId xmlns:p14="http://schemas.microsoft.com/office/powerpoint/2010/main" val="1531058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13</a:t>
            </a:fld>
            <a:endParaRPr lang="en-US" dirty="0"/>
          </a:p>
        </p:txBody>
      </p:sp>
      <p:sp>
        <p:nvSpPr>
          <p:cNvPr id="4" name="Date Placeholder 3"/>
          <p:cNvSpPr>
            <a:spLocks noGrp="1"/>
          </p:cNvSpPr>
          <p:nvPr>
            <p:ph type="dt" idx="12"/>
          </p:nvPr>
        </p:nvSpPr>
        <p:spPr/>
        <p:txBody>
          <a:bodyPr/>
          <a:lstStyle/>
          <a:p>
            <a:r>
              <a:rPr lang="en-US" smtClean="0"/>
              <a:t>5/15/2012</a:t>
            </a:r>
            <a:endParaRPr lang="en-US" dirty="0"/>
          </a:p>
        </p:txBody>
      </p:sp>
      <p:sp>
        <p:nvSpPr>
          <p:cNvPr id="6" name="Footer Placeholder 5"/>
          <p:cNvSpPr>
            <a:spLocks noGrp="1"/>
          </p:cNvSpPr>
          <p:nvPr>
            <p:ph type="ftr" sz="quarter" idx="13"/>
          </p:nvPr>
        </p:nvSpPr>
        <p:spPr/>
        <p:txBody>
          <a:bodyPr/>
          <a:lstStyle/>
          <a:p>
            <a:r>
              <a:rPr lang="en-US" smtClean="0"/>
              <a:t>Office of Research &amp; Commercialization</a:t>
            </a:r>
            <a:endParaRPr lang="en-US" dirty="0"/>
          </a:p>
        </p:txBody>
      </p:sp>
      <p:sp>
        <p:nvSpPr>
          <p:cNvPr id="7" name="Header Placeholder 6"/>
          <p:cNvSpPr>
            <a:spLocks noGrp="1"/>
          </p:cNvSpPr>
          <p:nvPr>
            <p:ph type="hdr" sz="quarter" idx="14"/>
          </p:nvPr>
        </p:nvSpPr>
        <p:spPr/>
        <p:txBody>
          <a:bodyPr/>
          <a:lstStyle/>
          <a:p>
            <a:r>
              <a:rPr lang="en-US" smtClean="0"/>
              <a:t>GETTING STARTED</a:t>
            </a:r>
            <a:endParaRPr lang="en-US" dirty="0"/>
          </a:p>
        </p:txBody>
      </p:sp>
    </p:spTree>
    <p:extLst>
      <p:ext uri="{BB962C8B-B14F-4D97-AF65-F5344CB8AC3E}">
        <p14:creationId xmlns:p14="http://schemas.microsoft.com/office/powerpoint/2010/main" val="15310583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solidFill>
                  <a:prstClr val="black"/>
                </a:solidFill>
              </a:rPr>
              <a:pPr>
                <a:defRPr/>
              </a:pPr>
              <a:t>14</a:t>
            </a:fld>
            <a:endParaRPr lang="en-US" dirty="0">
              <a:solidFill>
                <a:prstClr val="black"/>
              </a:solidFill>
            </a:endParaRPr>
          </a:p>
        </p:txBody>
      </p:sp>
      <p:sp>
        <p:nvSpPr>
          <p:cNvPr id="4" name="Date Placeholder 3"/>
          <p:cNvSpPr>
            <a:spLocks noGrp="1"/>
          </p:cNvSpPr>
          <p:nvPr>
            <p:ph type="dt" idx="12"/>
          </p:nvPr>
        </p:nvSpPr>
        <p:spPr/>
        <p:txBody>
          <a:bodyPr/>
          <a:lstStyle/>
          <a:p>
            <a:r>
              <a:rPr lang="en-US" smtClean="0"/>
              <a:t>5/15/2012</a:t>
            </a:r>
            <a:endParaRPr lang="en-US" dirty="0"/>
          </a:p>
        </p:txBody>
      </p:sp>
      <p:sp>
        <p:nvSpPr>
          <p:cNvPr id="6" name="Footer Placeholder 5"/>
          <p:cNvSpPr>
            <a:spLocks noGrp="1"/>
          </p:cNvSpPr>
          <p:nvPr>
            <p:ph type="ftr" sz="quarter" idx="13"/>
          </p:nvPr>
        </p:nvSpPr>
        <p:spPr/>
        <p:txBody>
          <a:bodyPr/>
          <a:lstStyle/>
          <a:p>
            <a:r>
              <a:rPr lang="en-US" smtClean="0"/>
              <a:t>Office of Research &amp; Commercialization</a:t>
            </a:r>
            <a:endParaRPr lang="en-US" dirty="0"/>
          </a:p>
        </p:txBody>
      </p:sp>
      <p:sp>
        <p:nvSpPr>
          <p:cNvPr id="7" name="Header Placeholder 6"/>
          <p:cNvSpPr>
            <a:spLocks noGrp="1"/>
          </p:cNvSpPr>
          <p:nvPr>
            <p:ph type="hdr" sz="quarter" idx="14"/>
          </p:nvPr>
        </p:nvSpPr>
        <p:spPr/>
        <p:txBody>
          <a:bodyPr/>
          <a:lstStyle/>
          <a:p>
            <a:r>
              <a:rPr lang="en-US" smtClean="0"/>
              <a:t>GETTING STARTED</a:t>
            </a:r>
            <a:endParaRPr lang="en-US" dirty="0"/>
          </a:p>
        </p:txBody>
      </p:sp>
    </p:spTree>
    <p:extLst>
      <p:ext uri="{BB962C8B-B14F-4D97-AF65-F5344CB8AC3E}">
        <p14:creationId xmlns:p14="http://schemas.microsoft.com/office/powerpoint/2010/main" val="15310583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15</a:t>
            </a:fld>
            <a:endParaRPr lang="en-US" dirty="0"/>
          </a:p>
        </p:txBody>
      </p:sp>
      <p:sp>
        <p:nvSpPr>
          <p:cNvPr id="4" name="Date Placeholder 3"/>
          <p:cNvSpPr>
            <a:spLocks noGrp="1"/>
          </p:cNvSpPr>
          <p:nvPr>
            <p:ph type="dt" idx="12"/>
          </p:nvPr>
        </p:nvSpPr>
        <p:spPr/>
        <p:txBody>
          <a:bodyPr/>
          <a:lstStyle/>
          <a:p>
            <a:r>
              <a:rPr lang="en-US" smtClean="0"/>
              <a:t>5/15/2012</a:t>
            </a:r>
            <a:endParaRPr lang="en-US" dirty="0"/>
          </a:p>
        </p:txBody>
      </p:sp>
      <p:sp>
        <p:nvSpPr>
          <p:cNvPr id="6" name="Footer Placeholder 5"/>
          <p:cNvSpPr>
            <a:spLocks noGrp="1"/>
          </p:cNvSpPr>
          <p:nvPr>
            <p:ph type="ftr" sz="quarter" idx="13"/>
          </p:nvPr>
        </p:nvSpPr>
        <p:spPr/>
        <p:txBody>
          <a:bodyPr/>
          <a:lstStyle/>
          <a:p>
            <a:r>
              <a:rPr lang="en-US" smtClean="0"/>
              <a:t>Office of Research &amp; Commercialization</a:t>
            </a:r>
            <a:endParaRPr lang="en-US" dirty="0"/>
          </a:p>
        </p:txBody>
      </p:sp>
      <p:sp>
        <p:nvSpPr>
          <p:cNvPr id="7" name="Header Placeholder 6"/>
          <p:cNvSpPr>
            <a:spLocks noGrp="1"/>
          </p:cNvSpPr>
          <p:nvPr>
            <p:ph type="hdr" sz="quarter" idx="14"/>
          </p:nvPr>
        </p:nvSpPr>
        <p:spPr/>
        <p:txBody>
          <a:bodyPr/>
          <a:lstStyle/>
          <a:p>
            <a:r>
              <a:rPr lang="en-US" smtClean="0"/>
              <a:t>GETTING STARTED</a:t>
            </a:r>
            <a:endParaRPr lang="en-US" dirty="0"/>
          </a:p>
        </p:txBody>
      </p:sp>
    </p:spTree>
    <p:extLst>
      <p:ext uri="{BB962C8B-B14F-4D97-AF65-F5344CB8AC3E}">
        <p14:creationId xmlns:p14="http://schemas.microsoft.com/office/powerpoint/2010/main" val="15310583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16</a:t>
            </a:fld>
            <a:endParaRPr lang="en-US" dirty="0"/>
          </a:p>
        </p:txBody>
      </p:sp>
      <p:sp>
        <p:nvSpPr>
          <p:cNvPr id="4" name="Date Placeholder 3"/>
          <p:cNvSpPr>
            <a:spLocks noGrp="1"/>
          </p:cNvSpPr>
          <p:nvPr>
            <p:ph type="dt" idx="12"/>
          </p:nvPr>
        </p:nvSpPr>
        <p:spPr/>
        <p:txBody>
          <a:bodyPr/>
          <a:lstStyle/>
          <a:p>
            <a:r>
              <a:rPr lang="en-US" smtClean="0"/>
              <a:t>5/15/2012</a:t>
            </a:r>
            <a:endParaRPr lang="en-US" dirty="0"/>
          </a:p>
        </p:txBody>
      </p:sp>
      <p:sp>
        <p:nvSpPr>
          <p:cNvPr id="6" name="Footer Placeholder 5"/>
          <p:cNvSpPr>
            <a:spLocks noGrp="1"/>
          </p:cNvSpPr>
          <p:nvPr>
            <p:ph type="ftr" sz="quarter" idx="13"/>
          </p:nvPr>
        </p:nvSpPr>
        <p:spPr/>
        <p:txBody>
          <a:bodyPr/>
          <a:lstStyle/>
          <a:p>
            <a:r>
              <a:rPr lang="en-US" smtClean="0"/>
              <a:t>Office of Research &amp; Commercialization</a:t>
            </a:r>
            <a:endParaRPr lang="en-US" dirty="0"/>
          </a:p>
        </p:txBody>
      </p:sp>
      <p:sp>
        <p:nvSpPr>
          <p:cNvPr id="7" name="Header Placeholder 6"/>
          <p:cNvSpPr>
            <a:spLocks noGrp="1"/>
          </p:cNvSpPr>
          <p:nvPr>
            <p:ph type="hdr" sz="quarter" idx="14"/>
          </p:nvPr>
        </p:nvSpPr>
        <p:spPr/>
        <p:txBody>
          <a:bodyPr/>
          <a:lstStyle/>
          <a:p>
            <a:r>
              <a:rPr lang="en-US" smtClean="0"/>
              <a:t>GETTING STARTED</a:t>
            </a:r>
            <a:endParaRPr lang="en-US" dirty="0"/>
          </a:p>
        </p:txBody>
      </p:sp>
    </p:spTree>
    <p:extLst>
      <p:ext uri="{BB962C8B-B14F-4D97-AF65-F5344CB8AC3E}">
        <p14:creationId xmlns:p14="http://schemas.microsoft.com/office/powerpoint/2010/main" val="1531058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solidFill>
                  <a:prstClr val="black"/>
                </a:solidFill>
              </a:rPr>
              <a:pPr>
                <a:defRPr/>
              </a:pPr>
              <a:t>19</a:t>
            </a:fld>
            <a:endParaRPr lang="en-US" dirty="0">
              <a:solidFill>
                <a:prstClr val="black"/>
              </a:solidFill>
            </a:endParaRPr>
          </a:p>
        </p:txBody>
      </p:sp>
      <p:sp>
        <p:nvSpPr>
          <p:cNvPr id="4" name="Date Placeholder 3"/>
          <p:cNvSpPr>
            <a:spLocks noGrp="1"/>
          </p:cNvSpPr>
          <p:nvPr>
            <p:ph type="dt" idx="12"/>
          </p:nvPr>
        </p:nvSpPr>
        <p:spPr/>
        <p:txBody>
          <a:bodyPr/>
          <a:lstStyle/>
          <a:p>
            <a:r>
              <a:rPr lang="en-US" smtClean="0"/>
              <a:t>5/15/2012</a:t>
            </a:r>
            <a:endParaRPr lang="en-US" dirty="0"/>
          </a:p>
        </p:txBody>
      </p:sp>
      <p:sp>
        <p:nvSpPr>
          <p:cNvPr id="6" name="Footer Placeholder 5"/>
          <p:cNvSpPr>
            <a:spLocks noGrp="1"/>
          </p:cNvSpPr>
          <p:nvPr>
            <p:ph type="ftr" sz="quarter" idx="13"/>
          </p:nvPr>
        </p:nvSpPr>
        <p:spPr/>
        <p:txBody>
          <a:bodyPr/>
          <a:lstStyle/>
          <a:p>
            <a:r>
              <a:rPr lang="en-US" smtClean="0"/>
              <a:t>Office of Research &amp; Commercialization</a:t>
            </a:r>
            <a:endParaRPr lang="en-US" dirty="0"/>
          </a:p>
        </p:txBody>
      </p:sp>
      <p:sp>
        <p:nvSpPr>
          <p:cNvPr id="7" name="Header Placeholder 6"/>
          <p:cNvSpPr>
            <a:spLocks noGrp="1"/>
          </p:cNvSpPr>
          <p:nvPr>
            <p:ph type="hdr" sz="quarter" idx="14"/>
          </p:nvPr>
        </p:nvSpPr>
        <p:spPr/>
        <p:txBody>
          <a:bodyPr/>
          <a:lstStyle/>
          <a:p>
            <a:r>
              <a:rPr lang="en-US" smtClean="0"/>
              <a:t>GETTING STARTED</a:t>
            </a:r>
            <a:endParaRPr lang="en-US" dirty="0"/>
          </a:p>
        </p:txBody>
      </p:sp>
    </p:spTree>
    <p:extLst>
      <p:ext uri="{BB962C8B-B14F-4D97-AF65-F5344CB8AC3E}">
        <p14:creationId xmlns:p14="http://schemas.microsoft.com/office/powerpoint/2010/main" val="15310583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solidFill>
                  <a:prstClr val="black"/>
                </a:solidFill>
              </a:rPr>
              <a:pPr>
                <a:defRPr/>
              </a:pPr>
              <a:t>20</a:t>
            </a:fld>
            <a:endParaRPr lang="en-US" dirty="0">
              <a:solidFill>
                <a:prstClr val="black"/>
              </a:solidFill>
            </a:endParaRPr>
          </a:p>
        </p:txBody>
      </p:sp>
      <p:sp>
        <p:nvSpPr>
          <p:cNvPr id="4" name="Date Placeholder 3"/>
          <p:cNvSpPr>
            <a:spLocks noGrp="1"/>
          </p:cNvSpPr>
          <p:nvPr>
            <p:ph type="dt" idx="12"/>
          </p:nvPr>
        </p:nvSpPr>
        <p:spPr/>
        <p:txBody>
          <a:bodyPr/>
          <a:lstStyle/>
          <a:p>
            <a:r>
              <a:rPr lang="en-US" smtClean="0"/>
              <a:t>5/15/2012</a:t>
            </a:r>
            <a:endParaRPr lang="en-US" dirty="0"/>
          </a:p>
        </p:txBody>
      </p:sp>
      <p:sp>
        <p:nvSpPr>
          <p:cNvPr id="6" name="Footer Placeholder 5"/>
          <p:cNvSpPr>
            <a:spLocks noGrp="1"/>
          </p:cNvSpPr>
          <p:nvPr>
            <p:ph type="ftr" sz="quarter" idx="13"/>
          </p:nvPr>
        </p:nvSpPr>
        <p:spPr/>
        <p:txBody>
          <a:bodyPr/>
          <a:lstStyle/>
          <a:p>
            <a:r>
              <a:rPr lang="en-US" smtClean="0"/>
              <a:t>Office of Research &amp; Commercialization</a:t>
            </a:r>
            <a:endParaRPr lang="en-US" dirty="0"/>
          </a:p>
        </p:txBody>
      </p:sp>
      <p:sp>
        <p:nvSpPr>
          <p:cNvPr id="7" name="Header Placeholder 6"/>
          <p:cNvSpPr>
            <a:spLocks noGrp="1"/>
          </p:cNvSpPr>
          <p:nvPr>
            <p:ph type="hdr" sz="quarter" idx="14"/>
          </p:nvPr>
        </p:nvSpPr>
        <p:spPr/>
        <p:txBody>
          <a:bodyPr/>
          <a:lstStyle/>
          <a:p>
            <a:r>
              <a:rPr lang="en-US" smtClean="0"/>
              <a:t>GETTING STARTED</a:t>
            </a:r>
            <a:endParaRPr lang="en-US" dirty="0"/>
          </a:p>
        </p:txBody>
      </p:sp>
    </p:spTree>
    <p:extLst>
      <p:ext uri="{BB962C8B-B14F-4D97-AF65-F5344CB8AC3E}">
        <p14:creationId xmlns:p14="http://schemas.microsoft.com/office/powerpoint/2010/main" val="15310583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solidFill>
                  <a:prstClr val="black"/>
                </a:solidFill>
              </a:rPr>
              <a:pPr>
                <a:defRPr/>
              </a:pPr>
              <a:t>22</a:t>
            </a:fld>
            <a:endParaRPr lang="en-US" dirty="0">
              <a:solidFill>
                <a:prstClr val="black"/>
              </a:solidFill>
            </a:endParaRPr>
          </a:p>
        </p:txBody>
      </p:sp>
      <p:sp>
        <p:nvSpPr>
          <p:cNvPr id="4" name="Date Placeholder 3"/>
          <p:cNvSpPr>
            <a:spLocks noGrp="1"/>
          </p:cNvSpPr>
          <p:nvPr>
            <p:ph type="dt" idx="12"/>
          </p:nvPr>
        </p:nvSpPr>
        <p:spPr/>
        <p:txBody>
          <a:bodyPr/>
          <a:lstStyle/>
          <a:p>
            <a:r>
              <a:rPr lang="en-US" smtClean="0"/>
              <a:t>5/15/2012</a:t>
            </a:r>
            <a:endParaRPr lang="en-US" dirty="0"/>
          </a:p>
        </p:txBody>
      </p:sp>
      <p:sp>
        <p:nvSpPr>
          <p:cNvPr id="6" name="Footer Placeholder 5"/>
          <p:cNvSpPr>
            <a:spLocks noGrp="1"/>
          </p:cNvSpPr>
          <p:nvPr>
            <p:ph type="ftr" sz="quarter" idx="13"/>
          </p:nvPr>
        </p:nvSpPr>
        <p:spPr/>
        <p:txBody>
          <a:bodyPr/>
          <a:lstStyle/>
          <a:p>
            <a:r>
              <a:rPr lang="en-US" smtClean="0"/>
              <a:t>Office of Research &amp; Commercialization</a:t>
            </a:r>
            <a:endParaRPr lang="en-US" dirty="0"/>
          </a:p>
        </p:txBody>
      </p:sp>
      <p:sp>
        <p:nvSpPr>
          <p:cNvPr id="7" name="Header Placeholder 6"/>
          <p:cNvSpPr>
            <a:spLocks noGrp="1"/>
          </p:cNvSpPr>
          <p:nvPr>
            <p:ph type="hdr" sz="quarter" idx="14"/>
          </p:nvPr>
        </p:nvSpPr>
        <p:spPr/>
        <p:txBody>
          <a:bodyPr/>
          <a:lstStyle/>
          <a:p>
            <a:r>
              <a:rPr lang="en-US" smtClean="0"/>
              <a:t>GETTING STARTED</a:t>
            </a:r>
            <a:endParaRPr lang="en-US" dirty="0"/>
          </a:p>
        </p:txBody>
      </p:sp>
    </p:spTree>
    <p:extLst>
      <p:ext uri="{BB962C8B-B14F-4D97-AF65-F5344CB8AC3E}">
        <p14:creationId xmlns:p14="http://schemas.microsoft.com/office/powerpoint/2010/main" val="15310583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solidFill>
                  <a:prstClr val="black"/>
                </a:solidFill>
              </a:rPr>
              <a:pPr>
                <a:defRPr/>
              </a:pPr>
              <a:t>51</a:t>
            </a:fld>
            <a:endParaRPr lang="en-US" dirty="0">
              <a:solidFill>
                <a:prstClr val="black"/>
              </a:solidFill>
            </a:endParaRPr>
          </a:p>
        </p:txBody>
      </p:sp>
      <p:sp>
        <p:nvSpPr>
          <p:cNvPr id="4" name="Date Placeholder 3"/>
          <p:cNvSpPr>
            <a:spLocks noGrp="1"/>
          </p:cNvSpPr>
          <p:nvPr>
            <p:ph type="dt" idx="12"/>
          </p:nvPr>
        </p:nvSpPr>
        <p:spPr/>
        <p:txBody>
          <a:bodyPr/>
          <a:lstStyle/>
          <a:p>
            <a:r>
              <a:rPr lang="en-US" smtClean="0"/>
              <a:t>5/15/2012</a:t>
            </a:r>
            <a:endParaRPr lang="en-US" dirty="0"/>
          </a:p>
        </p:txBody>
      </p:sp>
      <p:sp>
        <p:nvSpPr>
          <p:cNvPr id="6" name="Footer Placeholder 5"/>
          <p:cNvSpPr>
            <a:spLocks noGrp="1"/>
          </p:cNvSpPr>
          <p:nvPr>
            <p:ph type="ftr" sz="quarter" idx="13"/>
          </p:nvPr>
        </p:nvSpPr>
        <p:spPr/>
        <p:txBody>
          <a:bodyPr/>
          <a:lstStyle/>
          <a:p>
            <a:r>
              <a:rPr lang="en-US" smtClean="0"/>
              <a:t>Office of Research &amp; Commercialization</a:t>
            </a:r>
            <a:endParaRPr lang="en-US" dirty="0"/>
          </a:p>
        </p:txBody>
      </p:sp>
      <p:sp>
        <p:nvSpPr>
          <p:cNvPr id="7" name="Header Placeholder 6"/>
          <p:cNvSpPr>
            <a:spLocks noGrp="1"/>
          </p:cNvSpPr>
          <p:nvPr>
            <p:ph type="hdr" sz="quarter" idx="14"/>
          </p:nvPr>
        </p:nvSpPr>
        <p:spPr/>
        <p:txBody>
          <a:bodyPr/>
          <a:lstStyle/>
          <a:p>
            <a:r>
              <a:rPr lang="en-US" smtClean="0"/>
              <a:t>GETTING STARTED</a:t>
            </a:r>
            <a:endParaRPr lang="en-US" dirty="0"/>
          </a:p>
        </p:txBody>
      </p:sp>
    </p:spTree>
    <p:extLst>
      <p:ext uri="{BB962C8B-B14F-4D97-AF65-F5344CB8AC3E}">
        <p14:creationId xmlns:p14="http://schemas.microsoft.com/office/powerpoint/2010/main" val="15310583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solidFill>
                  <a:prstClr val="black"/>
                </a:solidFill>
              </a:rPr>
              <a:pPr>
                <a:defRPr/>
              </a:pPr>
              <a:t>53</a:t>
            </a:fld>
            <a:endParaRPr lang="en-US" dirty="0">
              <a:solidFill>
                <a:prstClr val="black"/>
              </a:solidFill>
            </a:endParaRPr>
          </a:p>
        </p:txBody>
      </p:sp>
      <p:sp>
        <p:nvSpPr>
          <p:cNvPr id="4" name="Date Placeholder 3"/>
          <p:cNvSpPr>
            <a:spLocks noGrp="1"/>
          </p:cNvSpPr>
          <p:nvPr>
            <p:ph type="dt" idx="12"/>
          </p:nvPr>
        </p:nvSpPr>
        <p:spPr/>
        <p:txBody>
          <a:bodyPr/>
          <a:lstStyle/>
          <a:p>
            <a:r>
              <a:rPr lang="en-US" smtClean="0"/>
              <a:t>5/15/2012</a:t>
            </a:r>
            <a:endParaRPr lang="en-US" dirty="0"/>
          </a:p>
        </p:txBody>
      </p:sp>
      <p:sp>
        <p:nvSpPr>
          <p:cNvPr id="6" name="Footer Placeholder 5"/>
          <p:cNvSpPr>
            <a:spLocks noGrp="1"/>
          </p:cNvSpPr>
          <p:nvPr>
            <p:ph type="ftr" sz="quarter" idx="13"/>
          </p:nvPr>
        </p:nvSpPr>
        <p:spPr/>
        <p:txBody>
          <a:bodyPr/>
          <a:lstStyle/>
          <a:p>
            <a:r>
              <a:rPr lang="en-US" smtClean="0"/>
              <a:t>Office of Research &amp; Commercialization</a:t>
            </a:r>
            <a:endParaRPr lang="en-US" dirty="0"/>
          </a:p>
        </p:txBody>
      </p:sp>
      <p:sp>
        <p:nvSpPr>
          <p:cNvPr id="7" name="Header Placeholder 6"/>
          <p:cNvSpPr>
            <a:spLocks noGrp="1"/>
          </p:cNvSpPr>
          <p:nvPr>
            <p:ph type="hdr" sz="quarter" idx="14"/>
          </p:nvPr>
        </p:nvSpPr>
        <p:spPr/>
        <p:txBody>
          <a:bodyPr/>
          <a:lstStyle/>
          <a:p>
            <a:r>
              <a:rPr lang="en-US" smtClean="0"/>
              <a:t>GETTING STARTED</a:t>
            </a:r>
            <a:endParaRPr lang="en-US" dirty="0"/>
          </a:p>
        </p:txBody>
      </p:sp>
    </p:spTree>
    <p:extLst>
      <p:ext uri="{BB962C8B-B14F-4D97-AF65-F5344CB8AC3E}">
        <p14:creationId xmlns:p14="http://schemas.microsoft.com/office/powerpoint/2010/main" val="1531058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solidFill>
                  <a:prstClr val="black"/>
                </a:solidFill>
              </a:rPr>
              <a:pPr>
                <a:defRPr/>
              </a:pPr>
              <a:t>2</a:t>
            </a:fld>
            <a:endParaRPr lang="en-US" dirty="0">
              <a:solidFill>
                <a:prstClr val="black"/>
              </a:solidFill>
            </a:endParaRPr>
          </a:p>
        </p:txBody>
      </p:sp>
      <p:sp>
        <p:nvSpPr>
          <p:cNvPr id="4" name="Date Placeholder 3"/>
          <p:cNvSpPr>
            <a:spLocks noGrp="1"/>
          </p:cNvSpPr>
          <p:nvPr>
            <p:ph type="dt" idx="12"/>
          </p:nvPr>
        </p:nvSpPr>
        <p:spPr/>
        <p:txBody>
          <a:bodyPr/>
          <a:lstStyle/>
          <a:p>
            <a:r>
              <a:rPr lang="en-US" smtClean="0">
                <a:solidFill>
                  <a:prstClr val="black"/>
                </a:solidFill>
              </a:rPr>
              <a:t>5/15/2012</a:t>
            </a:r>
            <a:endParaRPr lang="en-US" dirty="0">
              <a:solidFill>
                <a:prstClr val="black"/>
              </a:solidFill>
            </a:endParaRPr>
          </a:p>
        </p:txBody>
      </p:sp>
      <p:sp>
        <p:nvSpPr>
          <p:cNvPr id="6" name="Footer Placeholder 5"/>
          <p:cNvSpPr>
            <a:spLocks noGrp="1"/>
          </p:cNvSpPr>
          <p:nvPr>
            <p:ph type="ftr" sz="quarter" idx="13"/>
          </p:nvPr>
        </p:nvSpPr>
        <p:spPr/>
        <p:txBody>
          <a:bodyPr/>
          <a:lstStyle/>
          <a:p>
            <a:r>
              <a:rPr lang="en-US" dirty="0" smtClean="0">
                <a:solidFill>
                  <a:prstClr val="black"/>
                </a:solidFill>
              </a:rPr>
              <a:t>Office of Research &amp; Commercialization</a:t>
            </a:r>
            <a:endParaRPr lang="en-US" dirty="0">
              <a:solidFill>
                <a:prstClr val="black"/>
              </a:solidFill>
            </a:endParaRPr>
          </a:p>
        </p:txBody>
      </p:sp>
      <p:sp>
        <p:nvSpPr>
          <p:cNvPr id="7" name="Header Placeholder 6"/>
          <p:cNvSpPr>
            <a:spLocks noGrp="1"/>
          </p:cNvSpPr>
          <p:nvPr>
            <p:ph type="hdr" sz="quarter" idx="14"/>
          </p:nvPr>
        </p:nvSpPr>
        <p:spPr/>
        <p:txBody>
          <a:bodyPr/>
          <a:lstStyle/>
          <a:p>
            <a:r>
              <a:rPr lang="en-US" smtClean="0">
                <a:solidFill>
                  <a:prstClr val="black"/>
                </a:solidFill>
              </a:rPr>
              <a:t>GETTING STARTED</a:t>
            </a:r>
            <a:endParaRPr lang="en-US" dirty="0">
              <a:solidFill>
                <a:prstClr val="black"/>
              </a:solidFill>
            </a:endParaRPr>
          </a:p>
        </p:txBody>
      </p:sp>
    </p:spTree>
    <p:extLst>
      <p:ext uri="{BB962C8B-B14F-4D97-AF65-F5344CB8AC3E}">
        <p14:creationId xmlns:p14="http://schemas.microsoft.com/office/powerpoint/2010/main" val="15310583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solidFill>
                  <a:prstClr val="black"/>
                </a:solidFill>
              </a:rPr>
              <a:pPr>
                <a:defRPr/>
              </a:pPr>
              <a:t>54</a:t>
            </a:fld>
            <a:endParaRPr lang="en-US" dirty="0">
              <a:solidFill>
                <a:prstClr val="black"/>
              </a:solidFill>
            </a:endParaRPr>
          </a:p>
        </p:txBody>
      </p:sp>
      <p:sp>
        <p:nvSpPr>
          <p:cNvPr id="4" name="Date Placeholder 3"/>
          <p:cNvSpPr>
            <a:spLocks noGrp="1"/>
          </p:cNvSpPr>
          <p:nvPr>
            <p:ph type="dt" idx="12"/>
          </p:nvPr>
        </p:nvSpPr>
        <p:spPr/>
        <p:txBody>
          <a:bodyPr/>
          <a:lstStyle/>
          <a:p>
            <a:r>
              <a:rPr lang="en-US" smtClean="0"/>
              <a:t>5/15/2012</a:t>
            </a:r>
            <a:endParaRPr lang="en-US" dirty="0"/>
          </a:p>
        </p:txBody>
      </p:sp>
      <p:sp>
        <p:nvSpPr>
          <p:cNvPr id="6" name="Footer Placeholder 5"/>
          <p:cNvSpPr>
            <a:spLocks noGrp="1"/>
          </p:cNvSpPr>
          <p:nvPr>
            <p:ph type="ftr" sz="quarter" idx="13"/>
          </p:nvPr>
        </p:nvSpPr>
        <p:spPr/>
        <p:txBody>
          <a:bodyPr/>
          <a:lstStyle/>
          <a:p>
            <a:r>
              <a:rPr lang="en-US" smtClean="0"/>
              <a:t>Office of Research &amp; Commercialization</a:t>
            </a:r>
            <a:endParaRPr lang="en-US" dirty="0"/>
          </a:p>
        </p:txBody>
      </p:sp>
      <p:sp>
        <p:nvSpPr>
          <p:cNvPr id="7" name="Header Placeholder 6"/>
          <p:cNvSpPr>
            <a:spLocks noGrp="1"/>
          </p:cNvSpPr>
          <p:nvPr>
            <p:ph type="hdr" sz="quarter" idx="14"/>
          </p:nvPr>
        </p:nvSpPr>
        <p:spPr/>
        <p:txBody>
          <a:bodyPr/>
          <a:lstStyle/>
          <a:p>
            <a:r>
              <a:rPr lang="en-US" smtClean="0"/>
              <a:t>GETTING STARTED</a:t>
            </a:r>
            <a:endParaRPr lang="en-US" dirty="0"/>
          </a:p>
        </p:txBody>
      </p:sp>
    </p:spTree>
    <p:extLst>
      <p:ext uri="{BB962C8B-B14F-4D97-AF65-F5344CB8AC3E}">
        <p14:creationId xmlns:p14="http://schemas.microsoft.com/office/powerpoint/2010/main" val="15310583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solidFill>
                  <a:prstClr val="black"/>
                </a:solidFill>
              </a:rPr>
              <a:pPr>
                <a:defRPr/>
              </a:pPr>
              <a:t>55</a:t>
            </a:fld>
            <a:endParaRPr lang="en-US" dirty="0">
              <a:solidFill>
                <a:prstClr val="black"/>
              </a:solidFill>
            </a:endParaRPr>
          </a:p>
        </p:txBody>
      </p:sp>
      <p:sp>
        <p:nvSpPr>
          <p:cNvPr id="4" name="Date Placeholder 3"/>
          <p:cNvSpPr>
            <a:spLocks noGrp="1"/>
          </p:cNvSpPr>
          <p:nvPr>
            <p:ph type="dt" idx="12"/>
          </p:nvPr>
        </p:nvSpPr>
        <p:spPr/>
        <p:txBody>
          <a:bodyPr/>
          <a:lstStyle/>
          <a:p>
            <a:r>
              <a:rPr lang="en-US" smtClean="0"/>
              <a:t>5/15/2012</a:t>
            </a:r>
            <a:endParaRPr lang="en-US" dirty="0"/>
          </a:p>
        </p:txBody>
      </p:sp>
      <p:sp>
        <p:nvSpPr>
          <p:cNvPr id="6" name="Footer Placeholder 5"/>
          <p:cNvSpPr>
            <a:spLocks noGrp="1"/>
          </p:cNvSpPr>
          <p:nvPr>
            <p:ph type="ftr" sz="quarter" idx="13"/>
          </p:nvPr>
        </p:nvSpPr>
        <p:spPr/>
        <p:txBody>
          <a:bodyPr/>
          <a:lstStyle/>
          <a:p>
            <a:r>
              <a:rPr lang="en-US" smtClean="0"/>
              <a:t>Office of Research &amp; Commercialization</a:t>
            </a:r>
            <a:endParaRPr lang="en-US" dirty="0"/>
          </a:p>
        </p:txBody>
      </p:sp>
      <p:sp>
        <p:nvSpPr>
          <p:cNvPr id="7" name="Header Placeholder 6"/>
          <p:cNvSpPr>
            <a:spLocks noGrp="1"/>
          </p:cNvSpPr>
          <p:nvPr>
            <p:ph type="hdr" sz="quarter" idx="14"/>
          </p:nvPr>
        </p:nvSpPr>
        <p:spPr/>
        <p:txBody>
          <a:bodyPr/>
          <a:lstStyle/>
          <a:p>
            <a:r>
              <a:rPr lang="en-US" smtClean="0"/>
              <a:t>GETTING STARTED</a:t>
            </a:r>
            <a:endParaRPr lang="en-US" dirty="0"/>
          </a:p>
        </p:txBody>
      </p:sp>
    </p:spTree>
    <p:extLst>
      <p:ext uri="{BB962C8B-B14F-4D97-AF65-F5344CB8AC3E}">
        <p14:creationId xmlns:p14="http://schemas.microsoft.com/office/powerpoint/2010/main" val="15310583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solidFill>
                  <a:prstClr val="black"/>
                </a:solidFill>
              </a:rPr>
              <a:pPr>
                <a:defRPr/>
              </a:pPr>
              <a:t>56</a:t>
            </a:fld>
            <a:endParaRPr lang="en-US" dirty="0">
              <a:solidFill>
                <a:prstClr val="black"/>
              </a:solidFill>
            </a:endParaRPr>
          </a:p>
        </p:txBody>
      </p:sp>
      <p:sp>
        <p:nvSpPr>
          <p:cNvPr id="4" name="Date Placeholder 3"/>
          <p:cNvSpPr>
            <a:spLocks noGrp="1"/>
          </p:cNvSpPr>
          <p:nvPr>
            <p:ph type="dt" idx="12"/>
          </p:nvPr>
        </p:nvSpPr>
        <p:spPr/>
        <p:txBody>
          <a:bodyPr/>
          <a:lstStyle/>
          <a:p>
            <a:r>
              <a:rPr lang="en-US" smtClean="0"/>
              <a:t>5/15/2012</a:t>
            </a:r>
            <a:endParaRPr lang="en-US" dirty="0"/>
          </a:p>
        </p:txBody>
      </p:sp>
      <p:sp>
        <p:nvSpPr>
          <p:cNvPr id="6" name="Footer Placeholder 5"/>
          <p:cNvSpPr>
            <a:spLocks noGrp="1"/>
          </p:cNvSpPr>
          <p:nvPr>
            <p:ph type="ftr" sz="quarter" idx="13"/>
          </p:nvPr>
        </p:nvSpPr>
        <p:spPr/>
        <p:txBody>
          <a:bodyPr/>
          <a:lstStyle/>
          <a:p>
            <a:r>
              <a:rPr lang="en-US" smtClean="0"/>
              <a:t>Office of Research &amp; Commercialization</a:t>
            </a:r>
            <a:endParaRPr lang="en-US" dirty="0"/>
          </a:p>
        </p:txBody>
      </p:sp>
      <p:sp>
        <p:nvSpPr>
          <p:cNvPr id="7" name="Header Placeholder 6"/>
          <p:cNvSpPr>
            <a:spLocks noGrp="1"/>
          </p:cNvSpPr>
          <p:nvPr>
            <p:ph type="hdr" sz="quarter" idx="14"/>
          </p:nvPr>
        </p:nvSpPr>
        <p:spPr/>
        <p:txBody>
          <a:bodyPr/>
          <a:lstStyle/>
          <a:p>
            <a:r>
              <a:rPr lang="en-US" smtClean="0"/>
              <a:t>GETTING STARTED</a:t>
            </a:r>
            <a:endParaRPr lang="en-US" dirty="0"/>
          </a:p>
        </p:txBody>
      </p:sp>
    </p:spTree>
    <p:extLst>
      <p:ext uri="{BB962C8B-B14F-4D97-AF65-F5344CB8AC3E}">
        <p14:creationId xmlns:p14="http://schemas.microsoft.com/office/powerpoint/2010/main" val="15310583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solidFill>
                  <a:prstClr val="black"/>
                </a:solidFill>
              </a:rPr>
              <a:pPr>
                <a:defRPr/>
              </a:pPr>
              <a:t>57</a:t>
            </a:fld>
            <a:endParaRPr lang="en-US" dirty="0">
              <a:solidFill>
                <a:prstClr val="black"/>
              </a:solidFill>
            </a:endParaRPr>
          </a:p>
        </p:txBody>
      </p:sp>
      <p:sp>
        <p:nvSpPr>
          <p:cNvPr id="4" name="Date Placeholder 3"/>
          <p:cNvSpPr>
            <a:spLocks noGrp="1"/>
          </p:cNvSpPr>
          <p:nvPr>
            <p:ph type="dt" idx="12"/>
          </p:nvPr>
        </p:nvSpPr>
        <p:spPr/>
        <p:txBody>
          <a:bodyPr/>
          <a:lstStyle/>
          <a:p>
            <a:r>
              <a:rPr lang="en-US" smtClean="0"/>
              <a:t>5/15/2012</a:t>
            </a:r>
            <a:endParaRPr lang="en-US" dirty="0"/>
          </a:p>
        </p:txBody>
      </p:sp>
      <p:sp>
        <p:nvSpPr>
          <p:cNvPr id="6" name="Footer Placeholder 5"/>
          <p:cNvSpPr>
            <a:spLocks noGrp="1"/>
          </p:cNvSpPr>
          <p:nvPr>
            <p:ph type="ftr" sz="quarter" idx="13"/>
          </p:nvPr>
        </p:nvSpPr>
        <p:spPr/>
        <p:txBody>
          <a:bodyPr/>
          <a:lstStyle/>
          <a:p>
            <a:r>
              <a:rPr lang="en-US" smtClean="0"/>
              <a:t>Office of Research &amp; Commercialization</a:t>
            </a:r>
            <a:endParaRPr lang="en-US" dirty="0"/>
          </a:p>
        </p:txBody>
      </p:sp>
      <p:sp>
        <p:nvSpPr>
          <p:cNvPr id="7" name="Header Placeholder 6"/>
          <p:cNvSpPr>
            <a:spLocks noGrp="1"/>
          </p:cNvSpPr>
          <p:nvPr>
            <p:ph type="hdr" sz="quarter" idx="14"/>
          </p:nvPr>
        </p:nvSpPr>
        <p:spPr/>
        <p:txBody>
          <a:bodyPr/>
          <a:lstStyle/>
          <a:p>
            <a:r>
              <a:rPr lang="en-US" smtClean="0"/>
              <a:t>GETTING STARTED</a:t>
            </a:r>
            <a:endParaRPr lang="en-US" dirty="0"/>
          </a:p>
        </p:txBody>
      </p:sp>
    </p:spTree>
    <p:extLst>
      <p:ext uri="{BB962C8B-B14F-4D97-AF65-F5344CB8AC3E}">
        <p14:creationId xmlns:p14="http://schemas.microsoft.com/office/powerpoint/2010/main" val="15310583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solidFill>
                  <a:prstClr val="black"/>
                </a:solidFill>
              </a:rPr>
              <a:pPr>
                <a:defRPr/>
              </a:pPr>
              <a:t>58</a:t>
            </a:fld>
            <a:endParaRPr lang="en-US" dirty="0">
              <a:solidFill>
                <a:prstClr val="black"/>
              </a:solidFill>
            </a:endParaRPr>
          </a:p>
        </p:txBody>
      </p:sp>
      <p:sp>
        <p:nvSpPr>
          <p:cNvPr id="4" name="Date Placeholder 3"/>
          <p:cNvSpPr>
            <a:spLocks noGrp="1"/>
          </p:cNvSpPr>
          <p:nvPr>
            <p:ph type="dt" idx="12"/>
          </p:nvPr>
        </p:nvSpPr>
        <p:spPr/>
        <p:txBody>
          <a:bodyPr/>
          <a:lstStyle/>
          <a:p>
            <a:r>
              <a:rPr lang="en-US" smtClean="0"/>
              <a:t>5/15/2012</a:t>
            </a:r>
            <a:endParaRPr lang="en-US" dirty="0"/>
          </a:p>
        </p:txBody>
      </p:sp>
      <p:sp>
        <p:nvSpPr>
          <p:cNvPr id="6" name="Footer Placeholder 5"/>
          <p:cNvSpPr>
            <a:spLocks noGrp="1"/>
          </p:cNvSpPr>
          <p:nvPr>
            <p:ph type="ftr" sz="quarter" idx="13"/>
          </p:nvPr>
        </p:nvSpPr>
        <p:spPr/>
        <p:txBody>
          <a:bodyPr/>
          <a:lstStyle/>
          <a:p>
            <a:r>
              <a:rPr lang="en-US" smtClean="0"/>
              <a:t>Office of Research &amp; Commercialization</a:t>
            </a:r>
            <a:endParaRPr lang="en-US" dirty="0"/>
          </a:p>
        </p:txBody>
      </p:sp>
      <p:sp>
        <p:nvSpPr>
          <p:cNvPr id="7" name="Header Placeholder 6"/>
          <p:cNvSpPr>
            <a:spLocks noGrp="1"/>
          </p:cNvSpPr>
          <p:nvPr>
            <p:ph type="hdr" sz="quarter" idx="14"/>
          </p:nvPr>
        </p:nvSpPr>
        <p:spPr/>
        <p:txBody>
          <a:bodyPr/>
          <a:lstStyle/>
          <a:p>
            <a:r>
              <a:rPr lang="en-US" smtClean="0"/>
              <a:t>GETTING STARTED</a:t>
            </a:r>
            <a:endParaRPr lang="en-US" dirty="0"/>
          </a:p>
        </p:txBody>
      </p:sp>
    </p:spTree>
    <p:extLst>
      <p:ext uri="{BB962C8B-B14F-4D97-AF65-F5344CB8AC3E}">
        <p14:creationId xmlns:p14="http://schemas.microsoft.com/office/powerpoint/2010/main" val="15310583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solidFill>
                  <a:prstClr val="black"/>
                </a:solidFill>
              </a:rPr>
              <a:pPr>
                <a:defRPr/>
              </a:pPr>
              <a:t>59</a:t>
            </a:fld>
            <a:endParaRPr lang="en-US" dirty="0">
              <a:solidFill>
                <a:prstClr val="black"/>
              </a:solidFill>
            </a:endParaRPr>
          </a:p>
        </p:txBody>
      </p:sp>
      <p:sp>
        <p:nvSpPr>
          <p:cNvPr id="4" name="Date Placeholder 3"/>
          <p:cNvSpPr>
            <a:spLocks noGrp="1"/>
          </p:cNvSpPr>
          <p:nvPr>
            <p:ph type="dt" idx="12"/>
          </p:nvPr>
        </p:nvSpPr>
        <p:spPr/>
        <p:txBody>
          <a:bodyPr/>
          <a:lstStyle/>
          <a:p>
            <a:r>
              <a:rPr lang="en-US" smtClean="0"/>
              <a:t>5/15/2012</a:t>
            </a:r>
            <a:endParaRPr lang="en-US" dirty="0"/>
          </a:p>
        </p:txBody>
      </p:sp>
      <p:sp>
        <p:nvSpPr>
          <p:cNvPr id="6" name="Footer Placeholder 5"/>
          <p:cNvSpPr>
            <a:spLocks noGrp="1"/>
          </p:cNvSpPr>
          <p:nvPr>
            <p:ph type="ftr" sz="quarter" idx="13"/>
          </p:nvPr>
        </p:nvSpPr>
        <p:spPr/>
        <p:txBody>
          <a:bodyPr/>
          <a:lstStyle/>
          <a:p>
            <a:r>
              <a:rPr lang="en-US" smtClean="0"/>
              <a:t>Office of Research &amp; Commercialization</a:t>
            </a:r>
            <a:endParaRPr lang="en-US" dirty="0"/>
          </a:p>
        </p:txBody>
      </p:sp>
      <p:sp>
        <p:nvSpPr>
          <p:cNvPr id="7" name="Header Placeholder 6"/>
          <p:cNvSpPr>
            <a:spLocks noGrp="1"/>
          </p:cNvSpPr>
          <p:nvPr>
            <p:ph type="hdr" sz="quarter" idx="14"/>
          </p:nvPr>
        </p:nvSpPr>
        <p:spPr/>
        <p:txBody>
          <a:bodyPr/>
          <a:lstStyle/>
          <a:p>
            <a:r>
              <a:rPr lang="en-US" smtClean="0"/>
              <a:t>GETTING STARTED</a:t>
            </a:r>
            <a:endParaRPr lang="en-US" dirty="0"/>
          </a:p>
        </p:txBody>
      </p:sp>
    </p:spTree>
    <p:extLst>
      <p:ext uri="{BB962C8B-B14F-4D97-AF65-F5344CB8AC3E}">
        <p14:creationId xmlns:p14="http://schemas.microsoft.com/office/powerpoint/2010/main" val="1531058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solidFill>
                  <a:prstClr val="black"/>
                </a:solidFill>
              </a:rPr>
              <a:pPr>
                <a:defRPr/>
              </a:pPr>
              <a:t>3</a:t>
            </a:fld>
            <a:endParaRPr lang="en-US" dirty="0">
              <a:solidFill>
                <a:prstClr val="black"/>
              </a:solidFill>
            </a:endParaRPr>
          </a:p>
        </p:txBody>
      </p:sp>
      <p:sp>
        <p:nvSpPr>
          <p:cNvPr id="4" name="Date Placeholder 3"/>
          <p:cNvSpPr>
            <a:spLocks noGrp="1"/>
          </p:cNvSpPr>
          <p:nvPr>
            <p:ph type="dt" idx="12"/>
          </p:nvPr>
        </p:nvSpPr>
        <p:spPr/>
        <p:txBody>
          <a:bodyPr/>
          <a:lstStyle/>
          <a:p>
            <a:r>
              <a:rPr lang="en-US" smtClean="0">
                <a:solidFill>
                  <a:prstClr val="black"/>
                </a:solidFill>
              </a:rPr>
              <a:t>5/15/2012</a:t>
            </a:r>
            <a:endParaRPr lang="en-US" dirty="0">
              <a:solidFill>
                <a:prstClr val="black"/>
              </a:solidFill>
            </a:endParaRPr>
          </a:p>
        </p:txBody>
      </p:sp>
      <p:sp>
        <p:nvSpPr>
          <p:cNvPr id="6" name="Footer Placeholder 5"/>
          <p:cNvSpPr>
            <a:spLocks noGrp="1"/>
          </p:cNvSpPr>
          <p:nvPr>
            <p:ph type="ftr" sz="quarter" idx="13"/>
          </p:nvPr>
        </p:nvSpPr>
        <p:spPr/>
        <p:txBody>
          <a:bodyPr/>
          <a:lstStyle/>
          <a:p>
            <a:r>
              <a:rPr lang="en-US" smtClean="0">
                <a:solidFill>
                  <a:prstClr val="black"/>
                </a:solidFill>
              </a:rPr>
              <a:t>Office of Research &amp; Commercialization</a:t>
            </a:r>
            <a:endParaRPr lang="en-US" dirty="0">
              <a:solidFill>
                <a:prstClr val="black"/>
              </a:solidFill>
            </a:endParaRPr>
          </a:p>
        </p:txBody>
      </p:sp>
      <p:sp>
        <p:nvSpPr>
          <p:cNvPr id="7" name="Header Placeholder 6"/>
          <p:cNvSpPr>
            <a:spLocks noGrp="1"/>
          </p:cNvSpPr>
          <p:nvPr>
            <p:ph type="hdr" sz="quarter" idx="14"/>
          </p:nvPr>
        </p:nvSpPr>
        <p:spPr/>
        <p:txBody>
          <a:bodyPr/>
          <a:lstStyle/>
          <a:p>
            <a:r>
              <a:rPr lang="en-US" smtClean="0">
                <a:solidFill>
                  <a:prstClr val="black"/>
                </a:solidFill>
              </a:rPr>
              <a:t>GETTING STARTED</a:t>
            </a:r>
            <a:endParaRPr lang="en-US" dirty="0">
              <a:solidFill>
                <a:prstClr val="black"/>
              </a:solidFill>
            </a:endParaRPr>
          </a:p>
        </p:txBody>
      </p:sp>
    </p:spTree>
    <p:extLst>
      <p:ext uri="{BB962C8B-B14F-4D97-AF65-F5344CB8AC3E}">
        <p14:creationId xmlns:p14="http://schemas.microsoft.com/office/powerpoint/2010/main" val="1531058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solidFill>
                  <a:prstClr val="black"/>
                </a:solidFill>
              </a:rPr>
              <a:pPr>
                <a:defRPr/>
              </a:pPr>
              <a:t>4</a:t>
            </a:fld>
            <a:endParaRPr lang="en-US" dirty="0">
              <a:solidFill>
                <a:prstClr val="black"/>
              </a:solidFill>
            </a:endParaRPr>
          </a:p>
        </p:txBody>
      </p:sp>
      <p:sp>
        <p:nvSpPr>
          <p:cNvPr id="4" name="Date Placeholder 3"/>
          <p:cNvSpPr>
            <a:spLocks noGrp="1"/>
          </p:cNvSpPr>
          <p:nvPr>
            <p:ph type="dt" idx="12"/>
          </p:nvPr>
        </p:nvSpPr>
        <p:spPr/>
        <p:txBody>
          <a:bodyPr/>
          <a:lstStyle/>
          <a:p>
            <a:r>
              <a:rPr lang="en-US" smtClean="0">
                <a:solidFill>
                  <a:prstClr val="black"/>
                </a:solidFill>
              </a:rPr>
              <a:t>5/15/2012</a:t>
            </a:r>
            <a:endParaRPr lang="en-US" dirty="0">
              <a:solidFill>
                <a:prstClr val="black"/>
              </a:solidFill>
            </a:endParaRPr>
          </a:p>
        </p:txBody>
      </p:sp>
      <p:sp>
        <p:nvSpPr>
          <p:cNvPr id="6" name="Footer Placeholder 5"/>
          <p:cNvSpPr>
            <a:spLocks noGrp="1"/>
          </p:cNvSpPr>
          <p:nvPr>
            <p:ph type="ftr" sz="quarter" idx="13"/>
          </p:nvPr>
        </p:nvSpPr>
        <p:spPr/>
        <p:txBody>
          <a:bodyPr/>
          <a:lstStyle/>
          <a:p>
            <a:r>
              <a:rPr lang="en-US" smtClean="0">
                <a:solidFill>
                  <a:prstClr val="black"/>
                </a:solidFill>
              </a:rPr>
              <a:t>Office of Research &amp; Commercialization</a:t>
            </a:r>
            <a:endParaRPr lang="en-US" dirty="0">
              <a:solidFill>
                <a:prstClr val="black"/>
              </a:solidFill>
            </a:endParaRPr>
          </a:p>
        </p:txBody>
      </p:sp>
      <p:sp>
        <p:nvSpPr>
          <p:cNvPr id="7" name="Header Placeholder 6"/>
          <p:cNvSpPr>
            <a:spLocks noGrp="1"/>
          </p:cNvSpPr>
          <p:nvPr>
            <p:ph type="hdr" sz="quarter" idx="14"/>
          </p:nvPr>
        </p:nvSpPr>
        <p:spPr/>
        <p:txBody>
          <a:bodyPr/>
          <a:lstStyle/>
          <a:p>
            <a:r>
              <a:rPr lang="en-US" smtClean="0">
                <a:solidFill>
                  <a:prstClr val="black"/>
                </a:solidFill>
              </a:rPr>
              <a:t>GETTING STARTED</a:t>
            </a:r>
            <a:endParaRPr lang="en-US" dirty="0">
              <a:solidFill>
                <a:prstClr val="black"/>
              </a:solidFill>
            </a:endParaRPr>
          </a:p>
        </p:txBody>
      </p:sp>
    </p:spTree>
    <p:extLst>
      <p:ext uri="{BB962C8B-B14F-4D97-AF65-F5344CB8AC3E}">
        <p14:creationId xmlns:p14="http://schemas.microsoft.com/office/powerpoint/2010/main" val="1531058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7</a:t>
            </a:fld>
            <a:endParaRPr lang="en-US" dirty="0"/>
          </a:p>
        </p:txBody>
      </p:sp>
      <p:sp>
        <p:nvSpPr>
          <p:cNvPr id="4" name="Date Placeholder 3"/>
          <p:cNvSpPr>
            <a:spLocks noGrp="1"/>
          </p:cNvSpPr>
          <p:nvPr>
            <p:ph type="dt" idx="12"/>
          </p:nvPr>
        </p:nvSpPr>
        <p:spPr/>
        <p:txBody>
          <a:bodyPr/>
          <a:lstStyle/>
          <a:p>
            <a:r>
              <a:rPr lang="en-US" smtClean="0"/>
              <a:t>5/15/2012</a:t>
            </a:r>
            <a:endParaRPr lang="en-US" dirty="0"/>
          </a:p>
        </p:txBody>
      </p:sp>
      <p:sp>
        <p:nvSpPr>
          <p:cNvPr id="6" name="Footer Placeholder 5"/>
          <p:cNvSpPr>
            <a:spLocks noGrp="1"/>
          </p:cNvSpPr>
          <p:nvPr>
            <p:ph type="ftr" sz="quarter" idx="13"/>
          </p:nvPr>
        </p:nvSpPr>
        <p:spPr/>
        <p:txBody>
          <a:bodyPr/>
          <a:lstStyle/>
          <a:p>
            <a:r>
              <a:rPr lang="en-US" smtClean="0"/>
              <a:t>Office of Research &amp; Commercialization</a:t>
            </a:r>
            <a:endParaRPr lang="en-US" dirty="0"/>
          </a:p>
        </p:txBody>
      </p:sp>
      <p:sp>
        <p:nvSpPr>
          <p:cNvPr id="7" name="Header Placeholder 6"/>
          <p:cNvSpPr>
            <a:spLocks noGrp="1"/>
          </p:cNvSpPr>
          <p:nvPr>
            <p:ph type="hdr" sz="quarter" idx="14"/>
          </p:nvPr>
        </p:nvSpPr>
        <p:spPr/>
        <p:txBody>
          <a:bodyPr/>
          <a:lstStyle/>
          <a:p>
            <a:r>
              <a:rPr lang="en-US" smtClean="0"/>
              <a:t>GETTING STARTED</a:t>
            </a:r>
            <a:endParaRPr lang="en-US" dirty="0"/>
          </a:p>
        </p:txBody>
      </p:sp>
    </p:spTree>
    <p:extLst>
      <p:ext uri="{BB962C8B-B14F-4D97-AF65-F5344CB8AC3E}">
        <p14:creationId xmlns:p14="http://schemas.microsoft.com/office/powerpoint/2010/main" val="1531058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8</a:t>
            </a:fld>
            <a:endParaRPr lang="en-US" dirty="0"/>
          </a:p>
        </p:txBody>
      </p:sp>
      <p:sp>
        <p:nvSpPr>
          <p:cNvPr id="4" name="Date Placeholder 3"/>
          <p:cNvSpPr>
            <a:spLocks noGrp="1"/>
          </p:cNvSpPr>
          <p:nvPr>
            <p:ph type="dt" idx="12"/>
          </p:nvPr>
        </p:nvSpPr>
        <p:spPr/>
        <p:txBody>
          <a:bodyPr/>
          <a:lstStyle/>
          <a:p>
            <a:r>
              <a:rPr lang="en-US" smtClean="0"/>
              <a:t>5/15/2012</a:t>
            </a:r>
            <a:endParaRPr lang="en-US" dirty="0"/>
          </a:p>
        </p:txBody>
      </p:sp>
      <p:sp>
        <p:nvSpPr>
          <p:cNvPr id="6" name="Footer Placeholder 5"/>
          <p:cNvSpPr>
            <a:spLocks noGrp="1"/>
          </p:cNvSpPr>
          <p:nvPr>
            <p:ph type="ftr" sz="quarter" idx="13"/>
          </p:nvPr>
        </p:nvSpPr>
        <p:spPr/>
        <p:txBody>
          <a:bodyPr/>
          <a:lstStyle/>
          <a:p>
            <a:r>
              <a:rPr lang="en-US" smtClean="0"/>
              <a:t>Office of Research &amp; Commercialization</a:t>
            </a:r>
            <a:endParaRPr lang="en-US" dirty="0"/>
          </a:p>
        </p:txBody>
      </p:sp>
      <p:sp>
        <p:nvSpPr>
          <p:cNvPr id="7" name="Header Placeholder 6"/>
          <p:cNvSpPr>
            <a:spLocks noGrp="1"/>
          </p:cNvSpPr>
          <p:nvPr>
            <p:ph type="hdr" sz="quarter" idx="14"/>
          </p:nvPr>
        </p:nvSpPr>
        <p:spPr/>
        <p:txBody>
          <a:bodyPr/>
          <a:lstStyle/>
          <a:p>
            <a:r>
              <a:rPr lang="en-US" smtClean="0"/>
              <a:t>GETTING STARTED</a:t>
            </a:r>
            <a:endParaRPr lang="en-US" dirty="0"/>
          </a:p>
        </p:txBody>
      </p:sp>
    </p:spTree>
    <p:extLst>
      <p:ext uri="{BB962C8B-B14F-4D97-AF65-F5344CB8AC3E}">
        <p14:creationId xmlns:p14="http://schemas.microsoft.com/office/powerpoint/2010/main" val="1531058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9</a:t>
            </a:fld>
            <a:endParaRPr lang="en-US" dirty="0"/>
          </a:p>
        </p:txBody>
      </p:sp>
      <p:sp>
        <p:nvSpPr>
          <p:cNvPr id="4" name="Date Placeholder 3"/>
          <p:cNvSpPr>
            <a:spLocks noGrp="1"/>
          </p:cNvSpPr>
          <p:nvPr>
            <p:ph type="dt" idx="12"/>
          </p:nvPr>
        </p:nvSpPr>
        <p:spPr/>
        <p:txBody>
          <a:bodyPr/>
          <a:lstStyle/>
          <a:p>
            <a:r>
              <a:rPr lang="en-US" smtClean="0"/>
              <a:t>5/15/2012</a:t>
            </a:r>
            <a:endParaRPr lang="en-US" dirty="0"/>
          </a:p>
        </p:txBody>
      </p:sp>
      <p:sp>
        <p:nvSpPr>
          <p:cNvPr id="6" name="Footer Placeholder 5"/>
          <p:cNvSpPr>
            <a:spLocks noGrp="1"/>
          </p:cNvSpPr>
          <p:nvPr>
            <p:ph type="ftr" sz="quarter" idx="13"/>
          </p:nvPr>
        </p:nvSpPr>
        <p:spPr/>
        <p:txBody>
          <a:bodyPr/>
          <a:lstStyle/>
          <a:p>
            <a:r>
              <a:rPr lang="en-US" smtClean="0"/>
              <a:t>Office of Research &amp; Commercialization</a:t>
            </a:r>
            <a:endParaRPr lang="en-US" dirty="0"/>
          </a:p>
        </p:txBody>
      </p:sp>
      <p:sp>
        <p:nvSpPr>
          <p:cNvPr id="7" name="Header Placeholder 6"/>
          <p:cNvSpPr>
            <a:spLocks noGrp="1"/>
          </p:cNvSpPr>
          <p:nvPr>
            <p:ph type="hdr" sz="quarter" idx="14"/>
          </p:nvPr>
        </p:nvSpPr>
        <p:spPr/>
        <p:txBody>
          <a:bodyPr/>
          <a:lstStyle/>
          <a:p>
            <a:r>
              <a:rPr lang="en-US" smtClean="0"/>
              <a:t>GETTING STARTED</a:t>
            </a:r>
            <a:endParaRPr lang="en-US" dirty="0"/>
          </a:p>
        </p:txBody>
      </p:sp>
    </p:spTree>
    <p:extLst>
      <p:ext uri="{BB962C8B-B14F-4D97-AF65-F5344CB8AC3E}">
        <p14:creationId xmlns:p14="http://schemas.microsoft.com/office/powerpoint/2010/main" val="1531058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10</a:t>
            </a:fld>
            <a:endParaRPr lang="en-US" dirty="0"/>
          </a:p>
        </p:txBody>
      </p:sp>
      <p:sp>
        <p:nvSpPr>
          <p:cNvPr id="4" name="Date Placeholder 3"/>
          <p:cNvSpPr>
            <a:spLocks noGrp="1"/>
          </p:cNvSpPr>
          <p:nvPr>
            <p:ph type="dt" idx="12"/>
          </p:nvPr>
        </p:nvSpPr>
        <p:spPr/>
        <p:txBody>
          <a:bodyPr/>
          <a:lstStyle/>
          <a:p>
            <a:r>
              <a:rPr lang="en-US" smtClean="0"/>
              <a:t>5/15/2012</a:t>
            </a:r>
            <a:endParaRPr lang="en-US" dirty="0"/>
          </a:p>
        </p:txBody>
      </p:sp>
      <p:sp>
        <p:nvSpPr>
          <p:cNvPr id="6" name="Footer Placeholder 5"/>
          <p:cNvSpPr>
            <a:spLocks noGrp="1"/>
          </p:cNvSpPr>
          <p:nvPr>
            <p:ph type="ftr" sz="quarter" idx="13"/>
          </p:nvPr>
        </p:nvSpPr>
        <p:spPr/>
        <p:txBody>
          <a:bodyPr/>
          <a:lstStyle/>
          <a:p>
            <a:r>
              <a:rPr lang="en-US" smtClean="0"/>
              <a:t>Office of Research &amp; Commercialization</a:t>
            </a:r>
            <a:endParaRPr lang="en-US" dirty="0"/>
          </a:p>
        </p:txBody>
      </p:sp>
      <p:sp>
        <p:nvSpPr>
          <p:cNvPr id="7" name="Header Placeholder 6"/>
          <p:cNvSpPr>
            <a:spLocks noGrp="1"/>
          </p:cNvSpPr>
          <p:nvPr>
            <p:ph type="hdr" sz="quarter" idx="14"/>
          </p:nvPr>
        </p:nvSpPr>
        <p:spPr/>
        <p:txBody>
          <a:bodyPr/>
          <a:lstStyle/>
          <a:p>
            <a:r>
              <a:rPr lang="en-US" smtClean="0"/>
              <a:t>GETTING STARTED</a:t>
            </a:r>
            <a:endParaRPr lang="en-US" dirty="0"/>
          </a:p>
        </p:txBody>
      </p:sp>
    </p:spTree>
    <p:extLst>
      <p:ext uri="{BB962C8B-B14F-4D97-AF65-F5344CB8AC3E}">
        <p14:creationId xmlns:p14="http://schemas.microsoft.com/office/powerpoint/2010/main" val="1531058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11</a:t>
            </a:fld>
            <a:endParaRPr lang="en-US" dirty="0"/>
          </a:p>
        </p:txBody>
      </p:sp>
      <p:sp>
        <p:nvSpPr>
          <p:cNvPr id="4" name="Date Placeholder 3"/>
          <p:cNvSpPr>
            <a:spLocks noGrp="1"/>
          </p:cNvSpPr>
          <p:nvPr>
            <p:ph type="dt" idx="12"/>
          </p:nvPr>
        </p:nvSpPr>
        <p:spPr/>
        <p:txBody>
          <a:bodyPr/>
          <a:lstStyle/>
          <a:p>
            <a:r>
              <a:rPr lang="en-US" smtClean="0"/>
              <a:t>5/15/2012</a:t>
            </a:r>
            <a:endParaRPr lang="en-US" dirty="0"/>
          </a:p>
        </p:txBody>
      </p:sp>
      <p:sp>
        <p:nvSpPr>
          <p:cNvPr id="6" name="Footer Placeholder 5"/>
          <p:cNvSpPr>
            <a:spLocks noGrp="1"/>
          </p:cNvSpPr>
          <p:nvPr>
            <p:ph type="ftr" sz="quarter" idx="13"/>
          </p:nvPr>
        </p:nvSpPr>
        <p:spPr/>
        <p:txBody>
          <a:bodyPr/>
          <a:lstStyle/>
          <a:p>
            <a:r>
              <a:rPr lang="en-US" smtClean="0"/>
              <a:t>Office of Research &amp; Commercialization</a:t>
            </a:r>
            <a:endParaRPr lang="en-US" dirty="0"/>
          </a:p>
        </p:txBody>
      </p:sp>
      <p:sp>
        <p:nvSpPr>
          <p:cNvPr id="7" name="Header Placeholder 6"/>
          <p:cNvSpPr>
            <a:spLocks noGrp="1"/>
          </p:cNvSpPr>
          <p:nvPr>
            <p:ph type="hdr" sz="quarter" idx="14"/>
          </p:nvPr>
        </p:nvSpPr>
        <p:spPr/>
        <p:txBody>
          <a:bodyPr/>
          <a:lstStyle/>
          <a:p>
            <a:r>
              <a:rPr lang="en-US" smtClean="0"/>
              <a:t>GETTING STARTED</a:t>
            </a:r>
            <a:endParaRPr lang="en-US" dirty="0"/>
          </a:p>
        </p:txBody>
      </p:sp>
    </p:spTree>
    <p:extLst>
      <p:ext uri="{BB962C8B-B14F-4D97-AF65-F5344CB8AC3E}">
        <p14:creationId xmlns:p14="http://schemas.microsoft.com/office/powerpoint/2010/main" val="1531058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5.xml"/><Relationship Id="rId4" Type="http://schemas.microsoft.com/office/2007/relationships/hdphoto" Target="../media/hdphoto1.wdp"/></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183C2CD2-E925-44B0-AE72-B44A8C99C728}" type="datetime1">
              <a:rPr lang="en-US" smtClean="0"/>
              <a:t>5/21/2012</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EF5A803D-91D0-4C83-BC47-911B0C282B99}"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5B45641-4F6E-45A9-AACC-C4BE3F402772}" type="datetime1">
              <a:rPr lang="en-US" smtClean="0"/>
              <a:t>5/21/2012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5A803D-91D0-4C83-BC47-911B0C282B99}"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A15043F-C2F9-4030-A6F3-360E72D39B11}" type="datetime1">
              <a:rPr lang="en-US" smtClean="0"/>
              <a:t>5/21/2012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5A803D-91D0-4C83-BC47-911B0C282B99}"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Picture with Caption">
    <p:bg>
      <p:bgPr>
        <a:blipFill dpi="0" rotWithShape="1">
          <a:blip r:embed="rId2">
            <a:alphaModFix amt="50000"/>
            <a:duotone>
              <a:schemeClr val="bg2">
                <a:shade val="30000"/>
                <a:satMod val="455000"/>
              </a:schemeClr>
              <a:schemeClr val="bg2">
                <a:tint val="95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98512" y="0"/>
            <a:ext cx="0" cy="6858000"/>
          </a:xfrm>
          <a:prstGeom prst="line">
            <a:avLst/>
          </a:prstGeom>
          <a:noFill/>
          <a:ln w="38100" cap="flat" cmpd="sng" algn="ctr">
            <a:solidFill>
              <a:srgbClr val="CC9900">
                <a:alpha val="50000"/>
              </a:srgb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ectangle 10"/>
          <p:cNvSpPr/>
          <p:nvPr/>
        </p:nvSpPr>
        <p:spPr bwMode="auto">
          <a:xfrm>
            <a:off x="8856956" y="0"/>
            <a:ext cx="304800" cy="6858000"/>
          </a:xfrm>
          <a:prstGeom prst="rect">
            <a:avLst/>
          </a:prstGeom>
          <a:solidFill>
            <a:srgbClr val="CC9900">
              <a:alpha val="25000"/>
            </a:srgb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Straight Connector 18"/>
          <p:cNvSpPr>
            <a:spLocks noChangeShapeType="1"/>
          </p:cNvSpPr>
          <p:nvPr/>
        </p:nvSpPr>
        <p:spPr bwMode="auto">
          <a:xfrm>
            <a:off x="7568630" y="0"/>
            <a:ext cx="0" cy="6858000"/>
          </a:xfrm>
          <a:prstGeom prst="line">
            <a:avLst/>
          </a:prstGeom>
          <a:noFill/>
          <a:ln w="38100" cap="flat" cmpd="sng" algn="ctr">
            <a:solidFill>
              <a:srgbClr val="CC9900">
                <a:alpha val="20000"/>
              </a:srgb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7609726" y="0"/>
            <a:ext cx="0" cy="6858000"/>
          </a:xfrm>
          <a:prstGeom prst="line">
            <a:avLst/>
          </a:prstGeom>
          <a:noFill/>
          <a:ln w="12700" cap="flat" cmpd="sng" algn="ctr">
            <a:solidFill>
              <a:srgbClr val="CC9900">
                <a:alpha val="30000"/>
              </a:srgb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nvGrpSpPr>
          <p:cNvPr id="5" name="Group 4"/>
          <p:cNvGrpSpPr/>
          <p:nvPr userDrawn="1"/>
        </p:nvGrpSpPr>
        <p:grpSpPr>
          <a:xfrm>
            <a:off x="7761680" y="5196168"/>
            <a:ext cx="1153720" cy="1585632"/>
            <a:chOff x="7620000" y="5105400"/>
            <a:chExt cx="1153720" cy="1585632"/>
          </a:xfrm>
        </p:grpSpPr>
        <p:sp>
          <p:nvSpPr>
            <p:cNvPr id="15" name="Oval 14"/>
            <p:cNvSpPr/>
            <p:nvPr userDrawn="1"/>
          </p:nvSpPr>
          <p:spPr bwMode="auto">
            <a:xfrm>
              <a:off x="7853624" y="5492264"/>
              <a:ext cx="641424" cy="641424"/>
            </a:xfrm>
            <a:prstGeom prst="ellipse">
              <a:avLst/>
            </a:prstGeom>
            <a:solidFill>
              <a:srgbClr val="CC9900"/>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Oval 15"/>
            <p:cNvSpPr/>
            <p:nvPr userDrawn="1"/>
          </p:nvSpPr>
          <p:spPr bwMode="auto">
            <a:xfrm>
              <a:off x="7620000" y="6126144"/>
              <a:ext cx="137160" cy="137160"/>
            </a:xfrm>
            <a:prstGeom prst="ellipse">
              <a:avLst/>
            </a:prstGeom>
            <a:solidFill>
              <a:srgbClr val="CC9900"/>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userDrawn="1"/>
          </p:nvSpPr>
          <p:spPr bwMode="auto">
            <a:xfrm>
              <a:off x="8193128" y="6416712"/>
              <a:ext cx="274320" cy="274320"/>
            </a:xfrm>
            <a:prstGeom prst="ellipse">
              <a:avLst/>
            </a:prstGeom>
            <a:solidFill>
              <a:srgbClr val="CC9900"/>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userDrawn="1"/>
          </p:nvSpPr>
          <p:spPr bwMode="auto">
            <a:xfrm>
              <a:off x="8407960" y="5105400"/>
              <a:ext cx="365760" cy="365760"/>
            </a:xfrm>
            <a:prstGeom prst="ellipse">
              <a:avLst/>
            </a:prstGeom>
            <a:solidFill>
              <a:srgbClr val="CC9900"/>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grpSp>
      <p:pic>
        <p:nvPicPr>
          <p:cNvPr id="14" name="Picture 13" descr="http://www.floridahightech.com/images/UCFlogo.gif"/>
          <p:cNvPicPr>
            <a:picLocks noChangeAspect="1"/>
          </p:cNvPicPr>
          <p:nvPr userDrawn="1"/>
        </p:nvPicPr>
        <p:blipFill>
          <a:blip r:embed="rId3" cstate="print">
            <a:duotone>
              <a:prstClr val="black"/>
              <a:schemeClr val="accent6">
                <a:tint val="45000"/>
                <a:satMod val="400000"/>
              </a:schemeClr>
            </a:duotone>
            <a:extLst>
              <a:ext uri="{BEBA8EAE-BF5A-486C-A8C5-ECC9F3942E4B}">
                <a14:imgProps xmlns:a14="http://schemas.microsoft.com/office/drawing/2010/main">
                  <a14:imgLayer r:embed="rId4">
                    <a14:imgEffect>
                      <a14:colorTemperature colorTemp="11500"/>
                    </a14:imgEffect>
                    <a14:imgEffect>
                      <a14:saturation sat="0"/>
                    </a14:imgEffect>
                  </a14:imgLayer>
                </a14:imgProps>
              </a:ext>
            </a:extLst>
          </a:blip>
          <a:srcRect r="68983" b="44845"/>
          <a:stretch>
            <a:fillRect/>
          </a:stretch>
        </p:blipFill>
        <p:spPr bwMode="auto">
          <a:xfrm>
            <a:off x="8077200" y="5638802"/>
            <a:ext cx="494675" cy="54864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EFA8F9C2-E6DF-4356-B6B3-77EEB1FBAF8B}" type="datetime1">
              <a:rPr lang="en-US" smtClean="0">
                <a:solidFill>
                  <a:srgbClr val="F0A22E">
                    <a:shade val="75000"/>
                  </a:srgbClr>
                </a:solidFill>
              </a:rPr>
              <a:t>5/21/2012</a:t>
            </a:fld>
            <a:endParaRPr lang="en-US" dirty="0">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dirty="0">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Tree>
    <p:extLst>
      <p:ext uri="{BB962C8B-B14F-4D97-AF65-F5344CB8AC3E}">
        <p14:creationId xmlns:p14="http://schemas.microsoft.com/office/powerpoint/2010/main" val="2058653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25" name="Date Placeholder 24"/>
          <p:cNvSpPr>
            <a:spLocks noGrp="1"/>
          </p:cNvSpPr>
          <p:nvPr>
            <p:ph type="dt" sz="half" idx="10"/>
          </p:nvPr>
        </p:nvSpPr>
        <p:spPr/>
        <p:txBody>
          <a:bodyPr/>
          <a:lstStyle/>
          <a:p>
            <a:fld id="{E9450DC6-E869-44A2-871D-4C75971C311D}" type="datetime1">
              <a:rPr lang="en-US" smtClean="0">
                <a:solidFill>
                  <a:srgbClr val="F0A22E">
                    <a:shade val="75000"/>
                  </a:srgbClr>
                </a:solidFill>
              </a:rPr>
              <a:t>5/21/2012</a:t>
            </a:fld>
            <a:endParaRPr lang="en-US" dirty="0">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
        <p:nvSpPr>
          <p:cNvPr id="7" name="Rectangle 6"/>
          <p:cNvSpPr/>
          <p:nvPr userDrawn="1"/>
        </p:nvSpPr>
        <p:spPr>
          <a:xfrm>
            <a:off x="-12032" y="6400800"/>
            <a:ext cx="9171432" cy="533400"/>
          </a:xfrm>
          <a:prstGeom prst="rect">
            <a:avLst/>
          </a:prstGeom>
          <a:gradFill flip="none" rotWithShape="1">
            <a:gsLst>
              <a:gs pos="0">
                <a:srgbClr val="CC9900"/>
              </a:gs>
              <a:gs pos="65000">
                <a:schemeClr val="accent1">
                  <a:shade val="67500"/>
                  <a:satMod val="115000"/>
                  <a:alpha val="75000"/>
                  <a:lumMod val="54000"/>
                  <a:lumOff val="46000"/>
                </a:schemeClr>
              </a:gs>
              <a:gs pos="100000">
                <a:schemeClr val="accent1">
                  <a:lumMod val="75000"/>
                  <a:shade val="100000"/>
                  <a:satMod val="115000"/>
                  <a:alpha val="2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8" name="Picture 7" descr="http://www.floridahightech.com/images/UCFlogo.gif"/>
          <p:cNvPicPr>
            <a:picLocks noChangeAspect="1"/>
          </p:cNvPicPr>
          <p:nvPr userDrawn="1"/>
        </p:nvPicPr>
        <p:blipFill>
          <a:blip r:embed="rId2" cstate="print">
            <a:biLevel thresh="75000"/>
          </a:blip>
          <a:srcRect r="68983" b="44845"/>
          <a:stretch>
            <a:fillRect/>
          </a:stretch>
        </p:blipFill>
        <p:spPr bwMode="auto">
          <a:xfrm>
            <a:off x="8534400" y="6432610"/>
            <a:ext cx="412229" cy="457200"/>
          </a:xfrm>
          <a:prstGeom prst="rect">
            <a:avLst/>
          </a:prstGeom>
          <a:noFill/>
          <a:ln w="9525">
            <a:noFill/>
            <a:miter lim="800000"/>
            <a:headEnd/>
            <a:tailEnd/>
          </a:ln>
        </p:spPr>
      </p:pic>
    </p:spTree>
    <p:extLst>
      <p:ext uri="{BB962C8B-B14F-4D97-AF65-F5344CB8AC3E}">
        <p14:creationId xmlns:p14="http://schemas.microsoft.com/office/powerpoint/2010/main" val="1915779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45255148-1BA6-4535-A477-93494472BBCA}" type="datetime1">
              <a:rPr lang="en-US" smtClean="0">
                <a:solidFill>
                  <a:srgbClr val="F0A22E">
                    <a:shade val="75000"/>
                  </a:srgbClr>
                </a:solidFill>
              </a:rPr>
              <a:t>5/21/2012</a:t>
            </a:fld>
            <a:endParaRPr lang="en-US" dirty="0">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p:txBody>
          <a:body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2167455094"/>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C07A1D72-8811-4DE6-BD8B-2B0D771AD374}" type="datetime1">
              <a:rPr lang="en-US" smtClean="0">
                <a:solidFill>
                  <a:srgbClr val="F0A22E">
                    <a:shade val="75000"/>
                  </a:srgbClr>
                </a:solidFill>
              </a:rPr>
              <a:t>5/21/2012</a:t>
            </a:fld>
            <a:endParaRPr lang="en-US" dirty="0">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Tree>
    <p:extLst>
      <p:ext uri="{BB962C8B-B14F-4D97-AF65-F5344CB8AC3E}">
        <p14:creationId xmlns:p14="http://schemas.microsoft.com/office/powerpoint/2010/main" val="14453959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773FAC2C-3D33-43F4-9688-12C86C0CE30C}" type="datetime1">
              <a:rPr lang="en-US" smtClean="0">
                <a:solidFill>
                  <a:srgbClr val="F0A22E">
                    <a:shade val="75000"/>
                  </a:srgbClr>
                </a:solidFill>
              </a:rPr>
              <a:t>5/21/2012</a:t>
            </a:fld>
            <a:endParaRPr lang="en-US" dirty="0">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extLst>
      <p:ext uri="{BB962C8B-B14F-4D97-AF65-F5344CB8AC3E}">
        <p14:creationId xmlns:p14="http://schemas.microsoft.com/office/powerpoint/2010/main" val="12998733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CB1BC14B-3945-4E1E-99B5-8B1673C887C8}" type="datetime1">
              <a:rPr lang="en-US" smtClean="0">
                <a:solidFill>
                  <a:srgbClr val="F0A22E">
                    <a:shade val="75000"/>
                  </a:srgbClr>
                </a:solidFill>
              </a:rPr>
              <a:t>5/21/2012</a:t>
            </a:fld>
            <a:endParaRPr lang="en-US" dirty="0">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Tree>
    <p:extLst>
      <p:ext uri="{BB962C8B-B14F-4D97-AF65-F5344CB8AC3E}">
        <p14:creationId xmlns:p14="http://schemas.microsoft.com/office/powerpoint/2010/main" val="40325928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F198314-7506-46ED-97BF-4F66A0060C5A}" type="datetime1">
              <a:rPr lang="en-US" smtClean="0">
                <a:solidFill>
                  <a:srgbClr val="F0A22E">
                    <a:shade val="75000"/>
                  </a:srgbClr>
                </a:solidFill>
              </a:rPr>
              <a:t>5/21/2012</a:t>
            </a:fld>
            <a:endParaRPr lang="en-US" dirty="0">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Tree>
    <p:extLst>
      <p:ext uri="{BB962C8B-B14F-4D97-AF65-F5344CB8AC3E}">
        <p14:creationId xmlns:p14="http://schemas.microsoft.com/office/powerpoint/2010/main" val="3822195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25" name="Date Placeholder 24"/>
          <p:cNvSpPr>
            <a:spLocks noGrp="1"/>
          </p:cNvSpPr>
          <p:nvPr>
            <p:ph type="dt" sz="half" idx="10"/>
          </p:nvPr>
        </p:nvSpPr>
        <p:spPr/>
        <p:txBody>
          <a:bodyPr/>
          <a:lstStyle/>
          <a:p>
            <a:pPr eaLnBrk="1" latinLnBrk="0" hangingPunct="1"/>
            <a:fld id="{377507C8-BB8F-4C94-8DBB-6BC651163319}" type="datetime1">
              <a:rPr lang="en-US" smtClean="0"/>
              <a:t>5/21/2012</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kumimoji="0" lang="en-US" dirty="0"/>
          </a:p>
        </p:txBody>
      </p:sp>
      <p:sp>
        <p:nvSpPr>
          <p:cNvPr id="16" name="Slide Number Placeholder 15"/>
          <p:cNvSpPr>
            <a:spLocks noGrp="1"/>
          </p:cNvSpPr>
          <p:nvPr>
            <p:ph type="sldNum" sz="quarter" idx="12"/>
          </p:nvPr>
        </p:nvSpPr>
        <p:spPr>
          <a:xfrm>
            <a:off x="8229600" y="6473952"/>
            <a:ext cx="758952" cy="246888"/>
          </a:xfrm>
        </p:spPr>
        <p:txBody>
          <a:bodyPr/>
          <a:lstStyle/>
          <a:p>
            <a:fld id="{EF5A803D-91D0-4C83-BC47-911B0C282B99}" type="slidenum">
              <a:rPr lang="en-US" smtClean="0"/>
              <a:t>‹#›</a:t>
            </a:fld>
            <a:endParaRPr lang="en-US" dirty="0"/>
          </a:p>
        </p:txBody>
      </p:sp>
      <p:sp>
        <p:nvSpPr>
          <p:cNvPr id="7" name="Rectangle 6"/>
          <p:cNvSpPr/>
          <p:nvPr userDrawn="1"/>
        </p:nvSpPr>
        <p:spPr>
          <a:xfrm>
            <a:off x="-12032" y="6400800"/>
            <a:ext cx="9171432" cy="533400"/>
          </a:xfrm>
          <a:prstGeom prst="rect">
            <a:avLst/>
          </a:prstGeom>
          <a:gradFill flip="none" rotWithShape="1">
            <a:gsLst>
              <a:gs pos="0">
                <a:srgbClr val="CC9900"/>
              </a:gs>
              <a:gs pos="65000">
                <a:schemeClr val="accent1">
                  <a:shade val="67500"/>
                  <a:satMod val="115000"/>
                  <a:alpha val="75000"/>
                  <a:lumMod val="54000"/>
                  <a:lumOff val="46000"/>
                </a:schemeClr>
              </a:gs>
              <a:gs pos="100000">
                <a:schemeClr val="accent1">
                  <a:lumMod val="75000"/>
                  <a:shade val="100000"/>
                  <a:satMod val="115000"/>
                  <a:alpha val="2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8" name="Picture 7" descr="http://www.floridahightech.com/images/UCFlogo.gif"/>
          <p:cNvPicPr>
            <a:picLocks noChangeAspect="1"/>
          </p:cNvPicPr>
          <p:nvPr userDrawn="1"/>
        </p:nvPicPr>
        <p:blipFill>
          <a:blip r:embed="rId2" cstate="print">
            <a:duotone>
              <a:prstClr val="black"/>
              <a:schemeClr val="accent6">
                <a:tint val="45000"/>
                <a:satMod val="400000"/>
              </a:schemeClr>
            </a:duotone>
          </a:blip>
          <a:srcRect r="68983" b="44845"/>
          <a:stretch>
            <a:fillRect/>
          </a:stretch>
        </p:blipFill>
        <p:spPr bwMode="auto">
          <a:xfrm>
            <a:off x="8534400" y="6432610"/>
            <a:ext cx="412229" cy="457200"/>
          </a:xfrm>
          <a:prstGeom prst="rect">
            <a:avLst/>
          </a:prstGeom>
          <a:noFill/>
          <a:ln w="9525">
            <a:noFill/>
            <a:miter lim="800000"/>
            <a:headEnd/>
            <a:tailEnd/>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B1A5EFA1-2DF9-4EFD-BA4F-966E31D2ADF6}" type="datetime1">
              <a:rPr lang="en-US" smtClean="0">
                <a:solidFill>
                  <a:srgbClr val="F0A22E">
                    <a:shade val="75000"/>
                  </a:srgbClr>
                </a:solidFill>
              </a:rPr>
              <a:t>5/21/2012</a:t>
            </a:fld>
            <a:endParaRPr lang="en-US" dirty="0">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Tree>
    <p:extLst>
      <p:ext uri="{BB962C8B-B14F-4D97-AF65-F5344CB8AC3E}">
        <p14:creationId xmlns:p14="http://schemas.microsoft.com/office/powerpoint/2010/main" val="23597521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ABFDFB51-BCC2-4D60-A4C7-2ECFAC2C25A2}" type="datetime1">
              <a:rPr lang="en-US" smtClean="0">
                <a:solidFill>
                  <a:srgbClr val="F0A22E">
                    <a:shade val="75000"/>
                  </a:srgbClr>
                </a:solidFill>
              </a:rPr>
              <a:t>5/21/2012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15777208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9DACDC2-7E10-4B14-83AA-814E37B2E7D9}" type="datetime1">
              <a:rPr lang="en-US" smtClean="0">
                <a:solidFill>
                  <a:srgbClr val="F0A22E">
                    <a:shade val="75000"/>
                  </a:srgbClr>
                </a:solidFill>
              </a:rPr>
              <a:t>5/21/2012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Tree>
    <p:extLst>
      <p:ext uri="{BB962C8B-B14F-4D97-AF65-F5344CB8AC3E}">
        <p14:creationId xmlns:p14="http://schemas.microsoft.com/office/powerpoint/2010/main" val="16707767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7B987A9-7E9C-4A89-8087-30C6830C27C7}" type="datetime1">
              <a:rPr lang="en-US" smtClean="0">
                <a:solidFill>
                  <a:srgbClr val="F0A22E">
                    <a:shade val="75000"/>
                  </a:srgbClr>
                </a:solidFill>
              </a:rPr>
              <a:t>5/21/2012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Tree>
    <p:extLst>
      <p:ext uri="{BB962C8B-B14F-4D97-AF65-F5344CB8AC3E}">
        <p14:creationId xmlns:p14="http://schemas.microsoft.com/office/powerpoint/2010/main" val="14503245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ture with Caption">
    <p:bg>
      <p:bgPr>
        <a:blipFill dpi="0" rotWithShape="1">
          <a:blip r:embed="rId2">
            <a:alphaModFix amt="50000"/>
            <a:duotone>
              <a:schemeClr val="bg2">
                <a:shade val="30000"/>
                <a:satMod val="455000"/>
              </a:schemeClr>
              <a:schemeClr val="bg2">
                <a:tint val="95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98512" y="0"/>
            <a:ext cx="0" cy="6858000"/>
          </a:xfrm>
          <a:prstGeom prst="line">
            <a:avLst/>
          </a:prstGeom>
          <a:noFill/>
          <a:ln w="38100" cap="flat" cmpd="sng" algn="ctr">
            <a:solidFill>
              <a:srgbClr val="CC9900">
                <a:alpha val="50000"/>
              </a:srgb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ectangle 10"/>
          <p:cNvSpPr/>
          <p:nvPr/>
        </p:nvSpPr>
        <p:spPr bwMode="auto">
          <a:xfrm>
            <a:off x="8856956" y="0"/>
            <a:ext cx="304800" cy="6858000"/>
          </a:xfrm>
          <a:prstGeom prst="rect">
            <a:avLst/>
          </a:prstGeom>
          <a:solidFill>
            <a:srgbClr val="CC9900">
              <a:alpha val="25000"/>
            </a:srgb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Straight Connector 18"/>
          <p:cNvSpPr>
            <a:spLocks noChangeShapeType="1"/>
          </p:cNvSpPr>
          <p:nvPr/>
        </p:nvSpPr>
        <p:spPr bwMode="auto">
          <a:xfrm>
            <a:off x="7568630" y="0"/>
            <a:ext cx="0" cy="6858000"/>
          </a:xfrm>
          <a:prstGeom prst="line">
            <a:avLst/>
          </a:prstGeom>
          <a:noFill/>
          <a:ln w="38100" cap="flat" cmpd="sng" algn="ctr">
            <a:solidFill>
              <a:srgbClr val="CC9900">
                <a:alpha val="20000"/>
              </a:srgb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7609726" y="0"/>
            <a:ext cx="0" cy="6858000"/>
          </a:xfrm>
          <a:prstGeom prst="line">
            <a:avLst/>
          </a:prstGeom>
          <a:noFill/>
          <a:ln w="12700" cap="flat" cmpd="sng" algn="ctr">
            <a:solidFill>
              <a:srgbClr val="CC9900">
                <a:alpha val="30000"/>
              </a:srgb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nvGrpSpPr>
          <p:cNvPr id="5" name="Group 4"/>
          <p:cNvGrpSpPr/>
          <p:nvPr userDrawn="1"/>
        </p:nvGrpSpPr>
        <p:grpSpPr>
          <a:xfrm>
            <a:off x="7761680" y="5196168"/>
            <a:ext cx="1153720" cy="1585632"/>
            <a:chOff x="7620000" y="5105400"/>
            <a:chExt cx="1153720" cy="1585632"/>
          </a:xfrm>
        </p:grpSpPr>
        <p:sp>
          <p:nvSpPr>
            <p:cNvPr id="15" name="Oval 14"/>
            <p:cNvSpPr/>
            <p:nvPr userDrawn="1"/>
          </p:nvSpPr>
          <p:spPr bwMode="auto">
            <a:xfrm>
              <a:off x="7853624" y="5492264"/>
              <a:ext cx="641424" cy="641424"/>
            </a:xfrm>
            <a:prstGeom prst="ellipse">
              <a:avLst/>
            </a:prstGeom>
            <a:solidFill>
              <a:srgbClr val="CC9900"/>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Oval 15"/>
            <p:cNvSpPr/>
            <p:nvPr userDrawn="1"/>
          </p:nvSpPr>
          <p:spPr bwMode="auto">
            <a:xfrm>
              <a:off x="7620000" y="6126144"/>
              <a:ext cx="137160" cy="137160"/>
            </a:xfrm>
            <a:prstGeom prst="ellipse">
              <a:avLst/>
            </a:prstGeom>
            <a:solidFill>
              <a:srgbClr val="CC9900"/>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userDrawn="1"/>
          </p:nvSpPr>
          <p:spPr bwMode="auto">
            <a:xfrm>
              <a:off x="8193128" y="6416712"/>
              <a:ext cx="274320" cy="274320"/>
            </a:xfrm>
            <a:prstGeom prst="ellipse">
              <a:avLst/>
            </a:prstGeom>
            <a:solidFill>
              <a:srgbClr val="CC9900"/>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userDrawn="1"/>
          </p:nvSpPr>
          <p:spPr bwMode="auto">
            <a:xfrm>
              <a:off x="8407960" y="5105400"/>
              <a:ext cx="365760" cy="365760"/>
            </a:xfrm>
            <a:prstGeom prst="ellipse">
              <a:avLst/>
            </a:prstGeom>
            <a:solidFill>
              <a:srgbClr val="CC9900"/>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grpSp>
      <p:pic>
        <p:nvPicPr>
          <p:cNvPr id="14" name="Picture 13" descr="http://www.floridahightech.com/images/UCFlogo.gif"/>
          <p:cNvPicPr>
            <a:picLocks noChangeAspect="1"/>
          </p:cNvPicPr>
          <p:nvPr userDrawn="1"/>
        </p:nvPicPr>
        <p:blipFill>
          <a:blip r:embed="rId3" cstate="print">
            <a:duotone>
              <a:prstClr val="black"/>
              <a:schemeClr val="accent6">
                <a:tint val="45000"/>
                <a:satMod val="400000"/>
              </a:schemeClr>
            </a:duotone>
            <a:extLst>
              <a:ext uri="{BEBA8EAE-BF5A-486C-A8C5-ECC9F3942E4B}">
                <a14:imgProps xmlns:a14="http://schemas.microsoft.com/office/drawing/2010/main">
                  <a14:imgLayer r:embed="rId4">
                    <a14:imgEffect>
                      <a14:colorTemperature colorTemp="11500"/>
                    </a14:imgEffect>
                    <a14:imgEffect>
                      <a14:saturation sat="0"/>
                    </a14:imgEffect>
                  </a14:imgLayer>
                </a14:imgProps>
              </a:ext>
            </a:extLst>
          </a:blip>
          <a:srcRect r="68983" b="44845"/>
          <a:stretch>
            <a:fillRect/>
          </a:stretch>
        </p:blipFill>
        <p:spPr bwMode="auto">
          <a:xfrm>
            <a:off x="8077200" y="5638802"/>
            <a:ext cx="494675" cy="548640"/>
          </a:xfrm>
          <a:prstGeom prst="rect">
            <a:avLst/>
          </a:prstGeom>
          <a:noFill/>
          <a:ln w="9525">
            <a:noFill/>
            <a:miter lim="800000"/>
            <a:headEnd/>
            <a:tailEnd/>
          </a:ln>
        </p:spPr>
      </p:pic>
    </p:spTree>
    <p:extLst>
      <p:ext uri="{BB962C8B-B14F-4D97-AF65-F5344CB8AC3E}">
        <p14:creationId xmlns:p14="http://schemas.microsoft.com/office/powerpoint/2010/main" val="20943207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6DFBEDD3-3DFC-4AD6-9DF9-A2D326CCFE7D}" type="datetime1">
              <a:rPr lang="en-US" smtClean="0">
                <a:solidFill>
                  <a:srgbClr val="F0A22E">
                    <a:shade val="75000"/>
                  </a:srgbClr>
                </a:solidFill>
              </a:rPr>
              <a:t>5/21/2012</a:t>
            </a:fld>
            <a:endParaRPr lang="en-US" dirty="0">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dirty="0">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Tree>
    <p:extLst>
      <p:ext uri="{BB962C8B-B14F-4D97-AF65-F5344CB8AC3E}">
        <p14:creationId xmlns:p14="http://schemas.microsoft.com/office/powerpoint/2010/main" val="29351559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25" name="Date Placeholder 24"/>
          <p:cNvSpPr>
            <a:spLocks noGrp="1"/>
          </p:cNvSpPr>
          <p:nvPr>
            <p:ph type="dt" sz="half" idx="10"/>
          </p:nvPr>
        </p:nvSpPr>
        <p:spPr/>
        <p:txBody>
          <a:bodyPr/>
          <a:lstStyle/>
          <a:p>
            <a:fld id="{90607598-D92E-4A25-93AD-DA0E107500AC}" type="datetime1">
              <a:rPr lang="en-US" smtClean="0">
                <a:solidFill>
                  <a:srgbClr val="F0A22E">
                    <a:shade val="75000"/>
                  </a:srgbClr>
                </a:solidFill>
              </a:rPr>
              <a:t>5/21/2012</a:t>
            </a:fld>
            <a:endParaRPr lang="en-US" dirty="0">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
        <p:nvSpPr>
          <p:cNvPr id="7" name="Rectangle 6"/>
          <p:cNvSpPr/>
          <p:nvPr userDrawn="1"/>
        </p:nvSpPr>
        <p:spPr>
          <a:xfrm>
            <a:off x="-12032" y="6400800"/>
            <a:ext cx="9171432" cy="533400"/>
          </a:xfrm>
          <a:prstGeom prst="rect">
            <a:avLst/>
          </a:prstGeom>
          <a:gradFill flip="none" rotWithShape="1">
            <a:gsLst>
              <a:gs pos="0">
                <a:srgbClr val="CC9900"/>
              </a:gs>
              <a:gs pos="65000">
                <a:schemeClr val="accent1">
                  <a:shade val="67500"/>
                  <a:satMod val="115000"/>
                  <a:alpha val="75000"/>
                  <a:lumMod val="54000"/>
                  <a:lumOff val="46000"/>
                </a:schemeClr>
              </a:gs>
              <a:gs pos="100000">
                <a:schemeClr val="accent1">
                  <a:lumMod val="75000"/>
                  <a:shade val="100000"/>
                  <a:satMod val="115000"/>
                  <a:alpha val="2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8" name="Picture 7" descr="http://www.floridahightech.com/images/UCFlogo.gif"/>
          <p:cNvPicPr>
            <a:picLocks noChangeAspect="1"/>
          </p:cNvPicPr>
          <p:nvPr userDrawn="1"/>
        </p:nvPicPr>
        <p:blipFill>
          <a:blip r:embed="rId2" cstate="print">
            <a:biLevel thresh="75000"/>
          </a:blip>
          <a:srcRect r="68983" b="44845"/>
          <a:stretch>
            <a:fillRect/>
          </a:stretch>
        </p:blipFill>
        <p:spPr bwMode="auto">
          <a:xfrm>
            <a:off x="8534400" y="6432610"/>
            <a:ext cx="412229" cy="457200"/>
          </a:xfrm>
          <a:prstGeom prst="rect">
            <a:avLst/>
          </a:prstGeom>
          <a:noFill/>
          <a:ln w="9525">
            <a:noFill/>
            <a:miter lim="800000"/>
            <a:headEnd/>
            <a:tailEnd/>
          </a:ln>
        </p:spPr>
      </p:pic>
    </p:spTree>
    <p:extLst>
      <p:ext uri="{BB962C8B-B14F-4D97-AF65-F5344CB8AC3E}">
        <p14:creationId xmlns:p14="http://schemas.microsoft.com/office/powerpoint/2010/main" val="7139837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9F1F7412-AD1F-43D0-855D-D9F8442F5834}" type="datetime1">
              <a:rPr lang="en-US" smtClean="0">
                <a:solidFill>
                  <a:srgbClr val="F0A22E">
                    <a:shade val="75000"/>
                  </a:srgbClr>
                </a:solidFill>
              </a:rPr>
              <a:t>5/21/2012</a:t>
            </a:fld>
            <a:endParaRPr lang="en-US" dirty="0">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p:txBody>
          <a:body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341054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66B3EA17-EFB5-4BD8-BEFC-5074EE503505}" type="datetime1">
              <a:rPr lang="en-US" smtClean="0">
                <a:solidFill>
                  <a:srgbClr val="F0A22E">
                    <a:shade val="75000"/>
                  </a:srgbClr>
                </a:solidFill>
              </a:rPr>
              <a:t>5/21/2012</a:t>
            </a:fld>
            <a:endParaRPr lang="en-US" dirty="0">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Tree>
    <p:extLst>
      <p:ext uri="{BB962C8B-B14F-4D97-AF65-F5344CB8AC3E}">
        <p14:creationId xmlns:p14="http://schemas.microsoft.com/office/powerpoint/2010/main" val="34258193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5D64FED3-36A0-467B-9CE8-B0A72F44D770}" type="datetime1">
              <a:rPr lang="en-US" smtClean="0">
                <a:solidFill>
                  <a:srgbClr val="F0A22E">
                    <a:shade val="75000"/>
                  </a:srgbClr>
                </a:solidFill>
              </a:rPr>
              <a:t>5/21/2012</a:t>
            </a:fld>
            <a:endParaRPr lang="en-US" dirty="0">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extLst>
      <p:ext uri="{BB962C8B-B14F-4D97-AF65-F5344CB8AC3E}">
        <p14:creationId xmlns:p14="http://schemas.microsoft.com/office/powerpoint/2010/main" val="1733867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25CC84FF-3B52-4A34-B32E-7AD03F2F405D}" type="datetime1">
              <a:rPr lang="en-US" smtClean="0"/>
              <a:t>5/21/2012</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EF5A803D-91D0-4C83-BC47-911B0C282B99}" type="slidenum">
              <a:rPr lang="en-US" smtClean="0"/>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7F2DAB51-08CB-4890-BD9E-DA9E0BED4197}" type="datetime1">
              <a:rPr lang="en-US" smtClean="0">
                <a:solidFill>
                  <a:srgbClr val="F0A22E">
                    <a:shade val="75000"/>
                  </a:srgbClr>
                </a:solidFill>
              </a:rPr>
              <a:t>5/21/2012</a:t>
            </a:fld>
            <a:endParaRPr lang="en-US" dirty="0">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Tree>
    <p:extLst>
      <p:ext uri="{BB962C8B-B14F-4D97-AF65-F5344CB8AC3E}">
        <p14:creationId xmlns:p14="http://schemas.microsoft.com/office/powerpoint/2010/main" val="20859480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E028A01-E503-4D88-AB5C-AE7706E454B2}" type="datetime1">
              <a:rPr lang="en-US" smtClean="0">
                <a:solidFill>
                  <a:srgbClr val="F0A22E">
                    <a:shade val="75000"/>
                  </a:srgbClr>
                </a:solidFill>
              </a:rPr>
              <a:t>5/21/2012</a:t>
            </a:fld>
            <a:endParaRPr lang="en-US" dirty="0">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Tree>
    <p:extLst>
      <p:ext uri="{BB962C8B-B14F-4D97-AF65-F5344CB8AC3E}">
        <p14:creationId xmlns:p14="http://schemas.microsoft.com/office/powerpoint/2010/main" val="5993804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32F4FD41-8925-4D9E-A80F-CCE466C6B40B}" type="datetime1">
              <a:rPr lang="en-US" smtClean="0">
                <a:solidFill>
                  <a:srgbClr val="F0A22E">
                    <a:shade val="75000"/>
                  </a:srgbClr>
                </a:solidFill>
              </a:rPr>
              <a:t>5/21/2012</a:t>
            </a:fld>
            <a:endParaRPr lang="en-US" dirty="0">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Tree>
    <p:extLst>
      <p:ext uri="{BB962C8B-B14F-4D97-AF65-F5344CB8AC3E}">
        <p14:creationId xmlns:p14="http://schemas.microsoft.com/office/powerpoint/2010/main" val="24912829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CF9FB398-4FF5-457D-8351-B3A956CF52D1}" type="datetime1">
              <a:rPr lang="en-US" smtClean="0">
                <a:solidFill>
                  <a:srgbClr val="F0A22E">
                    <a:shade val="75000"/>
                  </a:srgbClr>
                </a:solidFill>
              </a:rPr>
              <a:t>5/21/2012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41892273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2B0EFCB-EDEA-4DB5-B4E6-41B3DE565996}" type="datetime1">
              <a:rPr lang="en-US" smtClean="0">
                <a:solidFill>
                  <a:srgbClr val="F0A22E">
                    <a:shade val="75000"/>
                  </a:srgbClr>
                </a:solidFill>
              </a:rPr>
              <a:t>5/21/2012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Tree>
    <p:extLst>
      <p:ext uri="{BB962C8B-B14F-4D97-AF65-F5344CB8AC3E}">
        <p14:creationId xmlns:p14="http://schemas.microsoft.com/office/powerpoint/2010/main" val="10727116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A930185-EDD9-4007-93FA-C49D7DF24558}" type="datetime1">
              <a:rPr lang="en-US" smtClean="0">
                <a:solidFill>
                  <a:srgbClr val="F0A22E">
                    <a:shade val="75000"/>
                  </a:srgbClr>
                </a:solidFill>
              </a:rPr>
              <a:t>5/21/2012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Tree>
    <p:extLst>
      <p:ext uri="{BB962C8B-B14F-4D97-AF65-F5344CB8AC3E}">
        <p14:creationId xmlns:p14="http://schemas.microsoft.com/office/powerpoint/2010/main" val="25652116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Picture with Caption">
    <p:bg>
      <p:bgPr>
        <a:blipFill dpi="0" rotWithShape="1">
          <a:blip r:embed="rId2">
            <a:alphaModFix amt="50000"/>
            <a:duotone>
              <a:schemeClr val="bg2">
                <a:shade val="30000"/>
                <a:satMod val="455000"/>
              </a:schemeClr>
              <a:schemeClr val="bg2">
                <a:tint val="95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98512" y="0"/>
            <a:ext cx="0" cy="6858000"/>
          </a:xfrm>
          <a:prstGeom prst="line">
            <a:avLst/>
          </a:prstGeom>
          <a:noFill/>
          <a:ln w="38100" cap="flat" cmpd="sng" algn="ctr">
            <a:solidFill>
              <a:srgbClr val="CC9900">
                <a:alpha val="50000"/>
              </a:srgb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Rectangle 10"/>
          <p:cNvSpPr/>
          <p:nvPr/>
        </p:nvSpPr>
        <p:spPr bwMode="auto">
          <a:xfrm>
            <a:off x="8856956" y="0"/>
            <a:ext cx="304800" cy="6858000"/>
          </a:xfrm>
          <a:prstGeom prst="rect">
            <a:avLst/>
          </a:prstGeom>
          <a:solidFill>
            <a:srgbClr val="CC9900">
              <a:alpha val="25000"/>
            </a:srgb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Straight Connector 18"/>
          <p:cNvSpPr>
            <a:spLocks noChangeShapeType="1"/>
          </p:cNvSpPr>
          <p:nvPr/>
        </p:nvSpPr>
        <p:spPr bwMode="auto">
          <a:xfrm>
            <a:off x="7568630" y="0"/>
            <a:ext cx="0" cy="6858000"/>
          </a:xfrm>
          <a:prstGeom prst="line">
            <a:avLst/>
          </a:prstGeom>
          <a:noFill/>
          <a:ln w="38100" cap="flat" cmpd="sng" algn="ctr">
            <a:solidFill>
              <a:srgbClr val="CC9900">
                <a:alpha val="20000"/>
              </a:srgb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Straight Connector 19"/>
          <p:cNvSpPr>
            <a:spLocks noChangeShapeType="1"/>
          </p:cNvSpPr>
          <p:nvPr/>
        </p:nvSpPr>
        <p:spPr bwMode="auto">
          <a:xfrm>
            <a:off x="7609726" y="0"/>
            <a:ext cx="0" cy="6858000"/>
          </a:xfrm>
          <a:prstGeom prst="line">
            <a:avLst/>
          </a:prstGeom>
          <a:noFill/>
          <a:ln w="12700" cap="flat" cmpd="sng" algn="ctr">
            <a:solidFill>
              <a:srgbClr val="CC9900">
                <a:alpha val="30000"/>
              </a:srgb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grpSp>
        <p:nvGrpSpPr>
          <p:cNvPr id="5" name="Group 4"/>
          <p:cNvGrpSpPr/>
          <p:nvPr userDrawn="1"/>
        </p:nvGrpSpPr>
        <p:grpSpPr>
          <a:xfrm>
            <a:off x="7761680" y="5196168"/>
            <a:ext cx="1153720" cy="1585632"/>
            <a:chOff x="7620000" y="5105400"/>
            <a:chExt cx="1153720" cy="1585632"/>
          </a:xfrm>
        </p:grpSpPr>
        <p:sp>
          <p:nvSpPr>
            <p:cNvPr id="15" name="Oval 14"/>
            <p:cNvSpPr/>
            <p:nvPr userDrawn="1"/>
          </p:nvSpPr>
          <p:spPr bwMode="auto">
            <a:xfrm>
              <a:off x="7853624" y="5492264"/>
              <a:ext cx="641424" cy="641424"/>
            </a:xfrm>
            <a:prstGeom prst="ellipse">
              <a:avLst/>
            </a:prstGeom>
            <a:solidFill>
              <a:srgbClr val="CC9900"/>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6" name="Oval 15"/>
            <p:cNvSpPr/>
            <p:nvPr userDrawn="1"/>
          </p:nvSpPr>
          <p:spPr bwMode="auto">
            <a:xfrm>
              <a:off x="7620000" y="6126144"/>
              <a:ext cx="137160" cy="137160"/>
            </a:xfrm>
            <a:prstGeom prst="ellipse">
              <a:avLst/>
            </a:prstGeom>
            <a:solidFill>
              <a:srgbClr val="CC9900"/>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Oval 21"/>
            <p:cNvSpPr/>
            <p:nvPr userDrawn="1"/>
          </p:nvSpPr>
          <p:spPr bwMode="auto">
            <a:xfrm>
              <a:off x="8193128" y="6416712"/>
              <a:ext cx="274320" cy="274320"/>
            </a:xfrm>
            <a:prstGeom prst="ellipse">
              <a:avLst/>
            </a:prstGeom>
            <a:solidFill>
              <a:srgbClr val="CC9900"/>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userDrawn="1"/>
          </p:nvSpPr>
          <p:spPr bwMode="auto">
            <a:xfrm>
              <a:off x="8407960" y="5105400"/>
              <a:ext cx="365760" cy="365760"/>
            </a:xfrm>
            <a:prstGeom prst="ellipse">
              <a:avLst/>
            </a:prstGeom>
            <a:solidFill>
              <a:srgbClr val="CC9900"/>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grpSp>
      <p:pic>
        <p:nvPicPr>
          <p:cNvPr id="14" name="Picture 13" descr="http://www.floridahightech.com/images/UCFlogo.gif"/>
          <p:cNvPicPr>
            <a:picLocks noChangeAspect="1"/>
          </p:cNvPicPr>
          <p:nvPr userDrawn="1"/>
        </p:nvPicPr>
        <p:blipFill>
          <a:blip r:embed="rId3" cstate="print">
            <a:biLevel thresh="75000"/>
            <a:extLst>
              <a:ext uri="{BEBA8EAE-BF5A-486C-A8C5-ECC9F3942E4B}">
                <a14:imgProps xmlns:a14="http://schemas.microsoft.com/office/drawing/2010/main">
                  <a14:imgLayer r:embed="rId4">
                    <a14:imgEffect>
                      <a14:colorTemperature colorTemp="7625"/>
                    </a14:imgEffect>
                    <a14:imgEffect>
                      <a14:saturation sat="0"/>
                    </a14:imgEffect>
                  </a14:imgLayer>
                </a14:imgProps>
              </a:ext>
            </a:extLst>
          </a:blip>
          <a:srcRect r="68983" b="44845"/>
          <a:stretch>
            <a:fillRect/>
          </a:stretch>
        </p:blipFill>
        <p:spPr bwMode="auto">
          <a:xfrm>
            <a:off x="8077200" y="5638802"/>
            <a:ext cx="494675" cy="548640"/>
          </a:xfrm>
          <a:prstGeom prst="rect">
            <a:avLst/>
          </a:prstGeom>
          <a:noFill/>
          <a:ln w="9525">
            <a:noFill/>
            <a:miter lim="800000"/>
            <a:headEnd/>
            <a:tailEnd/>
          </a:ln>
        </p:spPr>
      </p:pic>
    </p:spTree>
    <p:extLst>
      <p:ext uri="{BB962C8B-B14F-4D97-AF65-F5344CB8AC3E}">
        <p14:creationId xmlns:p14="http://schemas.microsoft.com/office/powerpoint/2010/main" val="4432190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49" y="5349904"/>
            <a:ext cx="8629651"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9" name="Title 28"/>
          <p:cNvSpPr>
            <a:spLocks noGrp="1"/>
          </p:cNvSpPr>
          <p:nvPr>
            <p:ph type="ctrTitle"/>
          </p:nvPr>
        </p:nvSpPr>
        <p:spPr>
          <a:xfrm>
            <a:off x="381000" y="4853413"/>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7F9E4B77-4525-4196-B47A-6024A476A2E8}" type="datetime1">
              <a:rPr lang="en-US" smtClean="0">
                <a:solidFill>
                  <a:srgbClr val="F0A22E">
                    <a:shade val="75000"/>
                  </a:srgbClr>
                </a:solidFill>
              </a:rPr>
              <a:t>5/21/2012</a:t>
            </a:fld>
            <a:endParaRPr lang="en-US" dirty="0">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dirty="0">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Tree>
    <p:extLst>
      <p:ext uri="{BB962C8B-B14F-4D97-AF65-F5344CB8AC3E}">
        <p14:creationId xmlns:p14="http://schemas.microsoft.com/office/powerpoint/2010/main" val="28217156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25" name="Date Placeholder 24"/>
          <p:cNvSpPr>
            <a:spLocks noGrp="1"/>
          </p:cNvSpPr>
          <p:nvPr>
            <p:ph type="dt" sz="half" idx="10"/>
          </p:nvPr>
        </p:nvSpPr>
        <p:spPr/>
        <p:txBody>
          <a:bodyPr/>
          <a:lstStyle/>
          <a:p>
            <a:fld id="{F395FD1F-9F30-442D-BBA8-49AA43E981B6}" type="datetime1">
              <a:rPr lang="en-US" smtClean="0">
                <a:solidFill>
                  <a:srgbClr val="F0A22E">
                    <a:shade val="75000"/>
                  </a:srgbClr>
                </a:solidFill>
              </a:rPr>
              <a:t>5/21/2012</a:t>
            </a:fld>
            <a:endParaRPr lang="en-US" dirty="0">
              <a:solidFill>
                <a:srgbClr val="F0A22E">
                  <a:shade val="75000"/>
                </a:srgbClr>
              </a:solidFill>
            </a:endParaRPr>
          </a:p>
        </p:txBody>
      </p:sp>
      <p:sp>
        <p:nvSpPr>
          <p:cNvPr id="19" name="Footer Placeholder 18"/>
          <p:cNvSpPr>
            <a:spLocks noGrp="1"/>
          </p:cNvSpPr>
          <p:nvPr>
            <p:ph type="ftr" sz="quarter" idx="11"/>
          </p:nvPr>
        </p:nvSpPr>
        <p:spPr>
          <a:xfrm>
            <a:off x="3581400" y="76202"/>
            <a:ext cx="2895600" cy="288925"/>
          </a:xfrm>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
        <p:nvSpPr>
          <p:cNvPr id="7" name="Rectangle 6"/>
          <p:cNvSpPr/>
          <p:nvPr userDrawn="1"/>
        </p:nvSpPr>
        <p:spPr>
          <a:xfrm>
            <a:off x="-12032" y="6400800"/>
            <a:ext cx="9171432" cy="533400"/>
          </a:xfrm>
          <a:prstGeom prst="rect">
            <a:avLst/>
          </a:prstGeom>
          <a:gradFill flip="none" rotWithShape="1">
            <a:gsLst>
              <a:gs pos="0">
                <a:srgbClr val="CC9900"/>
              </a:gs>
              <a:gs pos="65000">
                <a:schemeClr val="accent1">
                  <a:shade val="67500"/>
                  <a:satMod val="115000"/>
                  <a:alpha val="75000"/>
                  <a:lumMod val="54000"/>
                  <a:lumOff val="46000"/>
                </a:schemeClr>
              </a:gs>
              <a:gs pos="100000">
                <a:schemeClr val="accent1">
                  <a:lumMod val="75000"/>
                  <a:shade val="100000"/>
                  <a:satMod val="115000"/>
                  <a:alpha val="2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8" name="Picture 7" descr="http://www.floridahightech.com/images/UCFlogo.gif"/>
          <p:cNvPicPr>
            <a:picLocks noChangeAspect="1"/>
          </p:cNvPicPr>
          <p:nvPr userDrawn="1"/>
        </p:nvPicPr>
        <p:blipFill>
          <a:blip r:embed="rId2" cstate="print">
            <a:duotone>
              <a:prstClr val="black"/>
              <a:schemeClr val="accent6">
                <a:tint val="45000"/>
                <a:satMod val="400000"/>
              </a:schemeClr>
            </a:duotone>
          </a:blip>
          <a:srcRect r="68983" b="44845"/>
          <a:stretch>
            <a:fillRect/>
          </a:stretch>
        </p:blipFill>
        <p:spPr bwMode="auto">
          <a:xfrm>
            <a:off x="8534400" y="6432610"/>
            <a:ext cx="412229" cy="457200"/>
          </a:xfrm>
          <a:prstGeom prst="rect">
            <a:avLst/>
          </a:prstGeom>
          <a:noFill/>
          <a:ln w="9525">
            <a:noFill/>
            <a:miter lim="800000"/>
            <a:headEnd/>
            <a:tailEnd/>
          </a:ln>
        </p:spPr>
      </p:pic>
    </p:spTree>
    <p:extLst>
      <p:ext uri="{BB962C8B-B14F-4D97-AF65-F5344CB8AC3E}">
        <p14:creationId xmlns:p14="http://schemas.microsoft.com/office/powerpoint/2010/main" val="16478022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49" y="3444904"/>
            <a:ext cx="8629651"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1D368970-F79A-42FB-A792-ECDE87B63E1B}" type="datetime1">
              <a:rPr lang="en-US" smtClean="0">
                <a:solidFill>
                  <a:srgbClr val="F0A22E">
                    <a:shade val="75000"/>
                  </a:srgbClr>
                </a:solidFill>
              </a:rPr>
              <a:t>5/21/2012</a:t>
            </a:fld>
            <a:endParaRPr lang="en-US" dirty="0">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p:txBody>
          <a:body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
        <p:nvSpPr>
          <p:cNvPr id="8" name="Title 7"/>
          <p:cNvSpPr>
            <a:spLocks noGrp="1"/>
          </p:cNvSpPr>
          <p:nvPr>
            <p:ph type="title"/>
          </p:nvPr>
        </p:nvSpPr>
        <p:spPr>
          <a:xfrm>
            <a:off x="180475" y="2947087"/>
            <a:ext cx="8686800" cy="1184825"/>
          </a:xfrm>
        </p:spPr>
        <p:txBody>
          <a:bodyPr rtlCol="0" anchor="t"/>
          <a:lstStyle>
            <a:lvl1pPr algn="r">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262521402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CB111931-EB96-4CD0-BEF6-4ABCB403D5EA}" type="datetime1">
              <a:rPr lang="en-US" smtClean="0"/>
              <a:t>5/21/2012</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EF5A803D-91D0-4C83-BC47-911B0C282B99}"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20B21E3A-DB55-4584-BCF7-171265B3B113}" type="datetime1">
              <a:rPr lang="en-US" smtClean="0">
                <a:solidFill>
                  <a:srgbClr val="F0A22E">
                    <a:shade val="75000"/>
                  </a:srgbClr>
                </a:solidFill>
              </a:rPr>
              <a:t>5/21/2012</a:t>
            </a:fld>
            <a:endParaRPr lang="en-US" dirty="0">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Tree>
    <p:extLst>
      <p:ext uri="{BB962C8B-B14F-4D97-AF65-F5344CB8AC3E}">
        <p14:creationId xmlns:p14="http://schemas.microsoft.com/office/powerpoint/2010/main" val="28958776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1"/>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6"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8"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6" y="1316039"/>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1" y="1316039"/>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203855EB-198F-41FE-9AAA-2BCA6080C99F}" type="datetime1">
              <a:rPr lang="en-US" smtClean="0">
                <a:solidFill>
                  <a:srgbClr val="F0A22E">
                    <a:shade val="75000"/>
                  </a:srgbClr>
                </a:solidFill>
              </a:rPr>
              <a:t>5/21/2012</a:t>
            </a:fld>
            <a:endParaRPr lang="en-US" dirty="0">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
        <p:nvSpPr>
          <p:cNvPr id="11" name="Straight Connector 10"/>
          <p:cNvSpPr>
            <a:spLocks noChangeShapeType="1"/>
          </p:cNvSpPr>
          <p:nvPr/>
        </p:nvSpPr>
        <p:spPr bwMode="auto">
          <a:xfrm>
            <a:off x="514349" y="6019802"/>
            <a:ext cx="8629651"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extLst>
      <p:ext uri="{BB962C8B-B14F-4D97-AF65-F5344CB8AC3E}">
        <p14:creationId xmlns:p14="http://schemas.microsoft.com/office/powerpoint/2010/main" val="4314144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B069593B-B441-4F08-AE39-ADA9721BC2A8}" type="datetime1">
              <a:rPr lang="en-US" smtClean="0">
                <a:solidFill>
                  <a:srgbClr val="F0A22E">
                    <a:shade val="75000"/>
                  </a:srgbClr>
                </a:solidFill>
              </a:rPr>
              <a:t>5/21/2012</a:t>
            </a:fld>
            <a:endParaRPr lang="en-US" dirty="0">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Tree>
    <p:extLst>
      <p:ext uri="{BB962C8B-B14F-4D97-AF65-F5344CB8AC3E}">
        <p14:creationId xmlns:p14="http://schemas.microsoft.com/office/powerpoint/2010/main" val="28139910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BFA7876-0BE8-4459-B079-20D654C1D97E}" type="datetime1">
              <a:rPr lang="en-US" smtClean="0">
                <a:solidFill>
                  <a:srgbClr val="F0A22E">
                    <a:shade val="75000"/>
                  </a:srgbClr>
                </a:solidFill>
              </a:rPr>
              <a:t>5/21/2012</a:t>
            </a:fld>
            <a:endParaRPr lang="en-US" dirty="0">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Tree>
    <p:extLst>
      <p:ext uri="{BB962C8B-B14F-4D97-AF65-F5344CB8AC3E}">
        <p14:creationId xmlns:p14="http://schemas.microsoft.com/office/powerpoint/2010/main" val="21748875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49" y="5849119"/>
            <a:ext cx="8629651"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Title 11"/>
          <p:cNvSpPr>
            <a:spLocks noGrp="1"/>
          </p:cNvSpPr>
          <p:nvPr>
            <p:ph type="title"/>
          </p:nvPr>
        </p:nvSpPr>
        <p:spPr>
          <a:xfrm>
            <a:off x="457200" y="5486401"/>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2"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1" y="609600"/>
            <a:ext cx="5340351"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E5F2AD41-52AC-4653-B1DD-9E636C66BE8A}" type="datetime1">
              <a:rPr lang="en-US" smtClean="0">
                <a:solidFill>
                  <a:srgbClr val="F0A22E">
                    <a:shade val="75000"/>
                  </a:srgbClr>
                </a:solidFill>
              </a:rPr>
              <a:t>5/21/2012</a:t>
            </a:fld>
            <a:endParaRPr lang="en-US" dirty="0">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Tree>
    <p:extLst>
      <p:ext uri="{BB962C8B-B14F-4D97-AF65-F5344CB8AC3E}">
        <p14:creationId xmlns:p14="http://schemas.microsoft.com/office/powerpoint/2010/main" val="5692296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6BABA252-3E2D-4B70-8FA2-CC31B061BB97}" type="datetime1">
              <a:rPr lang="en-US" smtClean="0">
                <a:solidFill>
                  <a:srgbClr val="F0A22E">
                    <a:shade val="75000"/>
                  </a:srgbClr>
                </a:solidFill>
              </a:rPr>
              <a:t>5/21/2012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9"/>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42841726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C425BB-E370-4CF8-B916-1B937C4B750D}" type="datetime1">
              <a:rPr lang="en-US" smtClean="0">
                <a:solidFill>
                  <a:srgbClr val="F0A22E">
                    <a:shade val="75000"/>
                  </a:srgbClr>
                </a:solidFill>
              </a:rPr>
              <a:t>5/21/2012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Tree>
    <p:extLst>
      <p:ext uri="{BB962C8B-B14F-4D97-AF65-F5344CB8AC3E}">
        <p14:creationId xmlns:p14="http://schemas.microsoft.com/office/powerpoint/2010/main" val="38234420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8"/>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8"/>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B360AC0-25D7-4223-82D4-5DA989D7B80E}" type="datetime1">
              <a:rPr lang="en-US" smtClean="0">
                <a:solidFill>
                  <a:srgbClr val="F0A22E">
                    <a:shade val="75000"/>
                  </a:srgbClr>
                </a:solidFill>
              </a:rPr>
              <a:t>5/21/2012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Tree>
    <p:extLst>
      <p:ext uri="{BB962C8B-B14F-4D97-AF65-F5344CB8AC3E}">
        <p14:creationId xmlns:p14="http://schemas.microsoft.com/office/powerpoint/2010/main" val="14735660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Picture with Caption">
    <p:bg>
      <p:bgPr>
        <a:blipFill dpi="0" rotWithShape="1">
          <a:blip r:embed="rId2">
            <a:alphaModFix amt="50000"/>
            <a:duotone>
              <a:schemeClr val="bg2">
                <a:shade val="30000"/>
                <a:satMod val="455000"/>
              </a:schemeClr>
              <a:schemeClr val="bg2">
                <a:tint val="95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98512" y="0"/>
            <a:ext cx="0" cy="6858000"/>
          </a:xfrm>
          <a:prstGeom prst="line">
            <a:avLst/>
          </a:prstGeom>
          <a:noFill/>
          <a:ln w="38100" cap="flat" cmpd="sng" algn="ctr">
            <a:solidFill>
              <a:srgbClr val="CC9900">
                <a:alpha val="50000"/>
              </a:srgb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Rectangle 10"/>
          <p:cNvSpPr/>
          <p:nvPr/>
        </p:nvSpPr>
        <p:spPr bwMode="auto">
          <a:xfrm>
            <a:off x="8856956" y="0"/>
            <a:ext cx="304800" cy="6858000"/>
          </a:xfrm>
          <a:prstGeom prst="rect">
            <a:avLst/>
          </a:prstGeom>
          <a:solidFill>
            <a:srgbClr val="CC9900">
              <a:alpha val="25000"/>
            </a:srgb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Straight Connector 18"/>
          <p:cNvSpPr>
            <a:spLocks noChangeShapeType="1"/>
          </p:cNvSpPr>
          <p:nvPr/>
        </p:nvSpPr>
        <p:spPr bwMode="auto">
          <a:xfrm>
            <a:off x="7568631" y="0"/>
            <a:ext cx="0" cy="6858000"/>
          </a:xfrm>
          <a:prstGeom prst="line">
            <a:avLst/>
          </a:prstGeom>
          <a:noFill/>
          <a:ln w="38100" cap="flat" cmpd="sng" algn="ctr">
            <a:solidFill>
              <a:srgbClr val="CC9900">
                <a:alpha val="20000"/>
              </a:srgb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Straight Connector 19"/>
          <p:cNvSpPr>
            <a:spLocks noChangeShapeType="1"/>
          </p:cNvSpPr>
          <p:nvPr/>
        </p:nvSpPr>
        <p:spPr bwMode="auto">
          <a:xfrm>
            <a:off x="7609727" y="0"/>
            <a:ext cx="0" cy="6858000"/>
          </a:xfrm>
          <a:prstGeom prst="line">
            <a:avLst/>
          </a:prstGeom>
          <a:noFill/>
          <a:ln w="12700" cap="flat" cmpd="sng" algn="ctr">
            <a:solidFill>
              <a:srgbClr val="CC9900">
                <a:alpha val="30000"/>
              </a:srgb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grpSp>
        <p:nvGrpSpPr>
          <p:cNvPr id="5" name="Group 4"/>
          <p:cNvGrpSpPr/>
          <p:nvPr userDrawn="1"/>
        </p:nvGrpSpPr>
        <p:grpSpPr>
          <a:xfrm>
            <a:off x="7761680" y="5196168"/>
            <a:ext cx="1153720" cy="1585632"/>
            <a:chOff x="7620000" y="5105400"/>
            <a:chExt cx="1153720" cy="1585632"/>
          </a:xfrm>
        </p:grpSpPr>
        <p:sp>
          <p:nvSpPr>
            <p:cNvPr id="15" name="Oval 14"/>
            <p:cNvSpPr/>
            <p:nvPr userDrawn="1"/>
          </p:nvSpPr>
          <p:spPr bwMode="auto">
            <a:xfrm>
              <a:off x="7853624" y="5492264"/>
              <a:ext cx="641424" cy="641424"/>
            </a:xfrm>
            <a:prstGeom prst="ellipse">
              <a:avLst/>
            </a:prstGeom>
            <a:solidFill>
              <a:srgbClr val="CC9900"/>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6" name="Oval 15"/>
            <p:cNvSpPr/>
            <p:nvPr userDrawn="1"/>
          </p:nvSpPr>
          <p:spPr bwMode="auto">
            <a:xfrm>
              <a:off x="7620000" y="6126144"/>
              <a:ext cx="137160" cy="137160"/>
            </a:xfrm>
            <a:prstGeom prst="ellipse">
              <a:avLst/>
            </a:prstGeom>
            <a:solidFill>
              <a:srgbClr val="CC9900"/>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Oval 21"/>
            <p:cNvSpPr/>
            <p:nvPr userDrawn="1"/>
          </p:nvSpPr>
          <p:spPr bwMode="auto">
            <a:xfrm>
              <a:off x="8193128" y="6416712"/>
              <a:ext cx="274320" cy="274320"/>
            </a:xfrm>
            <a:prstGeom prst="ellipse">
              <a:avLst/>
            </a:prstGeom>
            <a:solidFill>
              <a:srgbClr val="CC9900"/>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userDrawn="1"/>
          </p:nvSpPr>
          <p:spPr bwMode="auto">
            <a:xfrm>
              <a:off x="8407960" y="5105400"/>
              <a:ext cx="365760" cy="365760"/>
            </a:xfrm>
            <a:prstGeom prst="ellipse">
              <a:avLst/>
            </a:prstGeom>
            <a:solidFill>
              <a:srgbClr val="CC9900"/>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grpSp>
      <p:pic>
        <p:nvPicPr>
          <p:cNvPr id="14" name="Picture 13" descr="http://www.floridahightech.com/images/UCFlogo.gif"/>
          <p:cNvPicPr>
            <a:picLocks noChangeAspect="1"/>
          </p:cNvPicPr>
          <p:nvPr userDrawn="1"/>
        </p:nvPicPr>
        <p:blipFill>
          <a:blip r:embed="rId3" cstate="print">
            <a:duotone>
              <a:prstClr val="black"/>
              <a:schemeClr val="accent6">
                <a:tint val="45000"/>
                <a:satMod val="400000"/>
              </a:schemeClr>
            </a:duotone>
            <a:extLst>
              <a:ext uri="{BEBA8EAE-BF5A-486C-A8C5-ECC9F3942E4B}">
                <a14:imgProps xmlns:a14="http://schemas.microsoft.com/office/drawing/2010/main">
                  <a14:imgLayer r:embed="rId4">
                    <a14:imgEffect>
                      <a14:colorTemperature colorTemp="11500"/>
                    </a14:imgEffect>
                    <a14:imgEffect>
                      <a14:saturation sat="0"/>
                    </a14:imgEffect>
                  </a14:imgLayer>
                </a14:imgProps>
              </a:ext>
            </a:extLst>
          </a:blip>
          <a:srcRect r="68983" b="44845"/>
          <a:stretch>
            <a:fillRect/>
          </a:stretch>
        </p:blipFill>
        <p:spPr bwMode="auto">
          <a:xfrm>
            <a:off x="8077201" y="5638802"/>
            <a:ext cx="494675" cy="548640"/>
          </a:xfrm>
          <a:prstGeom prst="rect">
            <a:avLst/>
          </a:prstGeom>
          <a:noFill/>
          <a:ln w="9525">
            <a:noFill/>
            <a:miter lim="800000"/>
            <a:headEnd/>
            <a:tailEnd/>
          </a:ln>
        </p:spPr>
      </p:pic>
    </p:spTree>
    <p:extLst>
      <p:ext uri="{BB962C8B-B14F-4D97-AF65-F5344CB8AC3E}">
        <p14:creationId xmlns:p14="http://schemas.microsoft.com/office/powerpoint/2010/main" val="3328511623"/>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49" y="5349904"/>
            <a:ext cx="8629651"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9" name="Title 28"/>
          <p:cNvSpPr>
            <a:spLocks noGrp="1"/>
          </p:cNvSpPr>
          <p:nvPr>
            <p:ph type="ctrTitle"/>
          </p:nvPr>
        </p:nvSpPr>
        <p:spPr>
          <a:xfrm>
            <a:off x="381000" y="4853413"/>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F93E5773-CE66-4C48-A39C-A3DF70BD0EFF}" type="datetime1">
              <a:rPr lang="en-US" smtClean="0">
                <a:solidFill>
                  <a:srgbClr val="F0A22E">
                    <a:shade val="75000"/>
                  </a:srgbClr>
                </a:solidFill>
              </a:rPr>
              <a:t>5/21/2012</a:t>
            </a:fld>
            <a:endParaRPr lang="en-US" dirty="0">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dirty="0">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Tree>
    <p:extLst>
      <p:ext uri="{BB962C8B-B14F-4D97-AF65-F5344CB8AC3E}">
        <p14:creationId xmlns:p14="http://schemas.microsoft.com/office/powerpoint/2010/main" val="59871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E27DF370-07A5-4B67-BFCD-E3C90A245100}" type="datetime1">
              <a:rPr lang="en-US" smtClean="0"/>
              <a:t>5/21/2012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EF5A803D-91D0-4C83-BC47-911B0C282B99}" type="slidenum">
              <a:rPr lang="en-US" smtClean="0"/>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25" name="Date Placeholder 24"/>
          <p:cNvSpPr>
            <a:spLocks noGrp="1"/>
          </p:cNvSpPr>
          <p:nvPr>
            <p:ph type="dt" sz="half" idx="10"/>
          </p:nvPr>
        </p:nvSpPr>
        <p:spPr/>
        <p:txBody>
          <a:bodyPr/>
          <a:lstStyle/>
          <a:p>
            <a:fld id="{84A34A66-A474-4C00-8711-B17ED031A7A4}" type="datetime1">
              <a:rPr lang="en-US" smtClean="0">
                <a:solidFill>
                  <a:srgbClr val="F0A22E">
                    <a:shade val="75000"/>
                  </a:srgbClr>
                </a:solidFill>
              </a:rPr>
              <a:t>5/21/2012</a:t>
            </a:fld>
            <a:endParaRPr lang="en-US" dirty="0">
              <a:solidFill>
                <a:srgbClr val="F0A22E">
                  <a:shade val="75000"/>
                </a:srgbClr>
              </a:solidFill>
            </a:endParaRPr>
          </a:p>
        </p:txBody>
      </p:sp>
      <p:sp>
        <p:nvSpPr>
          <p:cNvPr id="19" name="Footer Placeholder 18"/>
          <p:cNvSpPr>
            <a:spLocks noGrp="1"/>
          </p:cNvSpPr>
          <p:nvPr>
            <p:ph type="ftr" sz="quarter" idx="11"/>
          </p:nvPr>
        </p:nvSpPr>
        <p:spPr>
          <a:xfrm>
            <a:off x="3581400" y="76202"/>
            <a:ext cx="2895600" cy="288925"/>
          </a:xfrm>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
        <p:nvSpPr>
          <p:cNvPr id="7" name="Rectangle 6"/>
          <p:cNvSpPr/>
          <p:nvPr userDrawn="1"/>
        </p:nvSpPr>
        <p:spPr>
          <a:xfrm>
            <a:off x="-12032" y="6400800"/>
            <a:ext cx="9171432" cy="533400"/>
          </a:xfrm>
          <a:prstGeom prst="rect">
            <a:avLst/>
          </a:prstGeom>
          <a:gradFill flip="none" rotWithShape="1">
            <a:gsLst>
              <a:gs pos="0">
                <a:srgbClr val="CC9900"/>
              </a:gs>
              <a:gs pos="65000">
                <a:schemeClr val="accent1">
                  <a:shade val="67500"/>
                  <a:satMod val="115000"/>
                  <a:alpha val="75000"/>
                  <a:lumMod val="54000"/>
                  <a:lumOff val="46000"/>
                </a:schemeClr>
              </a:gs>
              <a:gs pos="100000">
                <a:schemeClr val="accent1">
                  <a:lumMod val="75000"/>
                  <a:shade val="100000"/>
                  <a:satMod val="115000"/>
                  <a:alpha val="2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9" name="Picture 8" descr="http://www.floridahightech.com/images/UCFlogo.gif"/>
          <p:cNvPicPr>
            <a:picLocks noChangeAspect="1"/>
          </p:cNvPicPr>
          <p:nvPr userDrawn="1"/>
        </p:nvPicPr>
        <p:blipFill>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colorTemperature colorTemp="11500"/>
                    </a14:imgEffect>
                    <a14:imgEffect>
                      <a14:saturation sat="0"/>
                    </a14:imgEffect>
                  </a14:imgLayer>
                </a14:imgProps>
              </a:ext>
            </a:extLst>
          </a:blip>
          <a:srcRect r="68983" b="44845"/>
          <a:stretch>
            <a:fillRect/>
          </a:stretch>
        </p:blipFill>
        <p:spPr bwMode="auto">
          <a:xfrm>
            <a:off x="8601213" y="6438900"/>
            <a:ext cx="378795" cy="420118"/>
          </a:xfrm>
          <a:prstGeom prst="rect">
            <a:avLst/>
          </a:prstGeom>
          <a:noFill/>
          <a:ln w="9525">
            <a:noFill/>
            <a:miter lim="800000"/>
            <a:headEnd/>
            <a:tailEnd/>
          </a:ln>
        </p:spPr>
      </p:pic>
    </p:spTree>
    <p:extLst>
      <p:ext uri="{BB962C8B-B14F-4D97-AF65-F5344CB8AC3E}">
        <p14:creationId xmlns:p14="http://schemas.microsoft.com/office/powerpoint/2010/main" val="18973326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49" y="3444904"/>
            <a:ext cx="8629651"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8CAACEF7-BFEA-42CC-A5D9-C4445170F1BA}" type="datetime1">
              <a:rPr lang="en-US" smtClean="0">
                <a:solidFill>
                  <a:srgbClr val="F0A22E">
                    <a:shade val="75000"/>
                  </a:srgbClr>
                </a:solidFill>
              </a:rPr>
              <a:t>5/21/2012</a:t>
            </a:fld>
            <a:endParaRPr lang="en-US" dirty="0">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p:txBody>
          <a:body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
        <p:nvSpPr>
          <p:cNvPr id="8" name="Title 7"/>
          <p:cNvSpPr>
            <a:spLocks noGrp="1"/>
          </p:cNvSpPr>
          <p:nvPr>
            <p:ph type="title"/>
          </p:nvPr>
        </p:nvSpPr>
        <p:spPr>
          <a:xfrm>
            <a:off x="180475" y="2947087"/>
            <a:ext cx="8686800" cy="1184825"/>
          </a:xfrm>
        </p:spPr>
        <p:txBody>
          <a:bodyPr rtlCol="0" anchor="t"/>
          <a:lstStyle>
            <a:lvl1pPr algn="r">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2655674795"/>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ECAE43C4-3013-48D5-80FE-158810ECE4F4}" type="datetime1">
              <a:rPr lang="en-US" smtClean="0">
                <a:solidFill>
                  <a:srgbClr val="F0A22E">
                    <a:shade val="75000"/>
                  </a:srgbClr>
                </a:solidFill>
              </a:rPr>
              <a:t>5/21/2012</a:t>
            </a:fld>
            <a:endParaRPr lang="en-US" dirty="0">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Tree>
    <p:extLst>
      <p:ext uri="{BB962C8B-B14F-4D97-AF65-F5344CB8AC3E}">
        <p14:creationId xmlns:p14="http://schemas.microsoft.com/office/powerpoint/2010/main" val="24904178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1"/>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6"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8"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6" y="1316039"/>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1" y="1316039"/>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9BFBD977-DC5B-4F31-B48A-46A00E978605}" type="datetime1">
              <a:rPr lang="en-US" smtClean="0">
                <a:solidFill>
                  <a:srgbClr val="F0A22E">
                    <a:shade val="75000"/>
                  </a:srgbClr>
                </a:solidFill>
              </a:rPr>
              <a:t>5/21/2012</a:t>
            </a:fld>
            <a:endParaRPr lang="en-US" dirty="0">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
        <p:nvSpPr>
          <p:cNvPr id="11" name="Straight Connector 10"/>
          <p:cNvSpPr>
            <a:spLocks noChangeShapeType="1"/>
          </p:cNvSpPr>
          <p:nvPr/>
        </p:nvSpPr>
        <p:spPr bwMode="auto">
          <a:xfrm>
            <a:off x="514349" y="6019802"/>
            <a:ext cx="8629651"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extLst>
      <p:ext uri="{BB962C8B-B14F-4D97-AF65-F5344CB8AC3E}">
        <p14:creationId xmlns:p14="http://schemas.microsoft.com/office/powerpoint/2010/main" val="16714578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4AC62C1-66DB-48A8-B4D8-E557DA3AE71C}" type="datetime1">
              <a:rPr lang="en-US" smtClean="0">
                <a:solidFill>
                  <a:srgbClr val="F0A22E">
                    <a:shade val="75000"/>
                  </a:srgbClr>
                </a:solidFill>
              </a:rPr>
              <a:t>5/21/2012</a:t>
            </a:fld>
            <a:endParaRPr lang="en-US" dirty="0">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Tree>
    <p:extLst>
      <p:ext uri="{BB962C8B-B14F-4D97-AF65-F5344CB8AC3E}">
        <p14:creationId xmlns:p14="http://schemas.microsoft.com/office/powerpoint/2010/main" val="34937503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EA3D5A6-3992-443D-8967-FAA4CE8832FE}" type="datetime1">
              <a:rPr lang="en-US" smtClean="0">
                <a:solidFill>
                  <a:srgbClr val="F0A22E">
                    <a:shade val="75000"/>
                  </a:srgbClr>
                </a:solidFill>
              </a:rPr>
              <a:t>5/21/2012</a:t>
            </a:fld>
            <a:endParaRPr lang="en-US" dirty="0">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Tree>
    <p:extLst>
      <p:ext uri="{BB962C8B-B14F-4D97-AF65-F5344CB8AC3E}">
        <p14:creationId xmlns:p14="http://schemas.microsoft.com/office/powerpoint/2010/main" val="23529200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49" y="5849119"/>
            <a:ext cx="8629651"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Title 11"/>
          <p:cNvSpPr>
            <a:spLocks noGrp="1"/>
          </p:cNvSpPr>
          <p:nvPr>
            <p:ph type="title"/>
          </p:nvPr>
        </p:nvSpPr>
        <p:spPr>
          <a:xfrm>
            <a:off x="457200" y="5486401"/>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2"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1" y="609600"/>
            <a:ext cx="5340351"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A55CC82D-3C3E-4199-8013-85AA0CEA898C}" type="datetime1">
              <a:rPr lang="en-US" smtClean="0">
                <a:solidFill>
                  <a:srgbClr val="F0A22E">
                    <a:shade val="75000"/>
                  </a:srgbClr>
                </a:solidFill>
              </a:rPr>
              <a:t>5/21/2012</a:t>
            </a:fld>
            <a:endParaRPr lang="en-US" dirty="0">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Tree>
    <p:extLst>
      <p:ext uri="{BB962C8B-B14F-4D97-AF65-F5344CB8AC3E}">
        <p14:creationId xmlns:p14="http://schemas.microsoft.com/office/powerpoint/2010/main" val="19185986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FC4AAA1D-6262-4793-A484-1930C5C685BC}" type="datetime1">
              <a:rPr lang="en-US" smtClean="0">
                <a:solidFill>
                  <a:srgbClr val="F0A22E">
                    <a:shade val="75000"/>
                  </a:srgbClr>
                </a:solidFill>
              </a:rPr>
              <a:t>5/21/2012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9"/>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40392591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900B9EB-BD34-4C3E-BE86-BD5348980E55}" type="datetime1">
              <a:rPr lang="en-US" smtClean="0">
                <a:solidFill>
                  <a:srgbClr val="F0A22E">
                    <a:shade val="75000"/>
                  </a:srgbClr>
                </a:solidFill>
              </a:rPr>
              <a:t>5/21/2012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Tree>
    <p:extLst>
      <p:ext uri="{BB962C8B-B14F-4D97-AF65-F5344CB8AC3E}">
        <p14:creationId xmlns:p14="http://schemas.microsoft.com/office/powerpoint/2010/main" val="9085140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8"/>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8"/>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AA554C8-BDBE-4ED1-8736-AE5D872B5462}" type="datetime1">
              <a:rPr lang="en-US" smtClean="0">
                <a:solidFill>
                  <a:srgbClr val="F0A22E">
                    <a:shade val="75000"/>
                  </a:srgbClr>
                </a:solidFill>
              </a:rPr>
              <a:t>5/21/2012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Tree>
    <p:extLst>
      <p:ext uri="{BB962C8B-B14F-4D97-AF65-F5344CB8AC3E}">
        <p14:creationId xmlns:p14="http://schemas.microsoft.com/office/powerpoint/2010/main" val="3643415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CC828844-710A-4AC0-95AA-0BDC0E3983DB}" type="datetime1">
              <a:rPr lang="en-US" smtClean="0"/>
              <a:t>5/21/2012</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5A803D-91D0-4C83-BC47-911B0C282B99}" type="slidenum">
              <a:rPr lang="en-US" smtClean="0"/>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Picture with Caption">
    <p:bg>
      <p:bgPr>
        <a:blipFill dpi="0" rotWithShape="1">
          <a:blip r:embed="rId2">
            <a:alphaModFix amt="50000"/>
            <a:duotone>
              <a:schemeClr val="bg2">
                <a:shade val="30000"/>
                <a:satMod val="455000"/>
              </a:schemeClr>
              <a:schemeClr val="bg2">
                <a:tint val="95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98512" y="0"/>
            <a:ext cx="0" cy="6858000"/>
          </a:xfrm>
          <a:prstGeom prst="line">
            <a:avLst/>
          </a:prstGeom>
          <a:noFill/>
          <a:ln w="38100" cap="flat" cmpd="sng" algn="ctr">
            <a:solidFill>
              <a:srgbClr val="CC9900">
                <a:alpha val="50000"/>
              </a:srgb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Rectangle 10"/>
          <p:cNvSpPr/>
          <p:nvPr/>
        </p:nvSpPr>
        <p:spPr bwMode="auto">
          <a:xfrm>
            <a:off x="8856956" y="0"/>
            <a:ext cx="304800" cy="6858000"/>
          </a:xfrm>
          <a:prstGeom prst="rect">
            <a:avLst/>
          </a:prstGeom>
          <a:solidFill>
            <a:srgbClr val="CC9900">
              <a:alpha val="25000"/>
            </a:srgb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Straight Connector 18"/>
          <p:cNvSpPr>
            <a:spLocks noChangeShapeType="1"/>
          </p:cNvSpPr>
          <p:nvPr/>
        </p:nvSpPr>
        <p:spPr bwMode="auto">
          <a:xfrm>
            <a:off x="7568631" y="0"/>
            <a:ext cx="0" cy="6858000"/>
          </a:xfrm>
          <a:prstGeom prst="line">
            <a:avLst/>
          </a:prstGeom>
          <a:noFill/>
          <a:ln w="38100" cap="flat" cmpd="sng" algn="ctr">
            <a:solidFill>
              <a:srgbClr val="CC9900">
                <a:alpha val="20000"/>
              </a:srgb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Straight Connector 19"/>
          <p:cNvSpPr>
            <a:spLocks noChangeShapeType="1"/>
          </p:cNvSpPr>
          <p:nvPr/>
        </p:nvSpPr>
        <p:spPr bwMode="auto">
          <a:xfrm>
            <a:off x="7609727" y="0"/>
            <a:ext cx="0" cy="6858000"/>
          </a:xfrm>
          <a:prstGeom prst="line">
            <a:avLst/>
          </a:prstGeom>
          <a:noFill/>
          <a:ln w="12700" cap="flat" cmpd="sng" algn="ctr">
            <a:solidFill>
              <a:srgbClr val="CC9900">
                <a:alpha val="30000"/>
              </a:srgb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grpSp>
        <p:nvGrpSpPr>
          <p:cNvPr id="5" name="Group 4"/>
          <p:cNvGrpSpPr/>
          <p:nvPr userDrawn="1"/>
        </p:nvGrpSpPr>
        <p:grpSpPr>
          <a:xfrm>
            <a:off x="7761680" y="5196168"/>
            <a:ext cx="1153720" cy="1585632"/>
            <a:chOff x="7620000" y="5105400"/>
            <a:chExt cx="1153720" cy="1585632"/>
          </a:xfrm>
        </p:grpSpPr>
        <p:sp>
          <p:nvSpPr>
            <p:cNvPr id="15" name="Oval 14"/>
            <p:cNvSpPr/>
            <p:nvPr userDrawn="1"/>
          </p:nvSpPr>
          <p:spPr bwMode="auto">
            <a:xfrm>
              <a:off x="7853624" y="5492264"/>
              <a:ext cx="641424" cy="641424"/>
            </a:xfrm>
            <a:prstGeom prst="ellipse">
              <a:avLst/>
            </a:prstGeom>
            <a:solidFill>
              <a:srgbClr val="CC9900"/>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6" name="Oval 15"/>
            <p:cNvSpPr/>
            <p:nvPr userDrawn="1"/>
          </p:nvSpPr>
          <p:spPr bwMode="auto">
            <a:xfrm>
              <a:off x="7620000" y="6126144"/>
              <a:ext cx="137160" cy="137160"/>
            </a:xfrm>
            <a:prstGeom prst="ellipse">
              <a:avLst/>
            </a:prstGeom>
            <a:solidFill>
              <a:srgbClr val="CC9900"/>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Oval 21"/>
            <p:cNvSpPr/>
            <p:nvPr userDrawn="1"/>
          </p:nvSpPr>
          <p:spPr bwMode="auto">
            <a:xfrm>
              <a:off x="8193128" y="6416712"/>
              <a:ext cx="274320" cy="274320"/>
            </a:xfrm>
            <a:prstGeom prst="ellipse">
              <a:avLst/>
            </a:prstGeom>
            <a:solidFill>
              <a:srgbClr val="CC9900"/>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userDrawn="1"/>
          </p:nvSpPr>
          <p:spPr bwMode="auto">
            <a:xfrm>
              <a:off x="8407960" y="5105400"/>
              <a:ext cx="365760" cy="365760"/>
            </a:xfrm>
            <a:prstGeom prst="ellipse">
              <a:avLst/>
            </a:prstGeom>
            <a:solidFill>
              <a:srgbClr val="CC9900"/>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grpSp>
      <p:pic>
        <p:nvPicPr>
          <p:cNvPr id="14" name="Picture 13" descr="http://www.floridahightech.com/images/UCFlogo.gif"/>
          <p:cNvPicPr>
            <a:picLocks noChangeAspect="1"/>
          </p:cNvPicPr>
          <p:nvPr userDrawn="1"/>
        </p:nvPicPr>
        <p:blipFill>
          <a:blip r:embed="rId3" cstate="print">
            <a:duotone>
              <a:prstClr val="black"/>
              <a:schemeClr val="accent6">
                <a:tint val="45000"/>
                <a:satMod val="400000"/>
              </a:schemeClr>
            </a:duotone>
            <a:extLst>
              <a:ext uri="{BEBA8EAE-BF5A-486C-A8C5-ECC9F3942E4B}">
                <a14:imgProps xmlns:a14="http://schemas.microsoft.com/office/drawing/2010/main">
                  <a14:imgLayer r:embed="rId4">
                    <a14:imgEffect>
                      <a14:colorTemperature colorTemp="11500"/>
                    </a14:imgEffect>
                    <a14:imgEffect>
                      <a14:saturation sat="0"/>
                    </a14:imgEffect>
                  </a14:imgLayer>
                </a14:imgProps>
              </a:ext>
            </a:extLst>
          </a:blip>
          <a:srcRect r="68983" b="44845"/>
          <a:stretch>
            <a:fillRect/>
          </a:stretch>
        </p:blipFill>
        <p:spPr bwMode="auto">
          <a:xfrm>
            <a:off x="8077201" y="5638802"/>
            <a:ext cx="494675" cy="548640"/>
          </a:xfrm>
          <a:prstGeom prst="rect">
            <a:avLst/>
          </a:prstGeom>
          <a:noFill/>
          <a:ln w="9525">
            <a:noFill/>
            <a:miter lim="800000"/>
            <a:headEnd/>
            <a:tailEnd/>
          </a:ln>
        </p:spPr>
      </p:pic>
    </p:spTree>
    <p:extLst>
      <p:ext uri="{BB962C8B-B14F-4D97-AF65-F5344CB8AC3E}">
        <p14:creationId xmlns:p14="http://schemas.microsoft.com/office/powerpoint/2010/main" val="77281937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82C17F9-0443-41E4-9601-A65AA388333E}" type="datetime1">
              <a:rPr lang="en-US" smtClean="0"/>
              <a:t>5/21/2012</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5A803D-91D0-4C83-BC47-911B0C282B99}"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6A445F0E-48F9-4528-BF60-943E413313EF}" type="datetime1">
              <a:rPr lang="en-US" smtClean="0"/>
              <a:t>5/21/2012</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5A803D-91D0-4C83-BC47-911B0C282B99}"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5003F2EF-0A81-4623-ACA4-209C74207A29}" type="datetime1">
              <a:rPr lang="en-US" smtClean="0"/>
              <a:t>5/21/2012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EF5A803D-91D0-4C83-BC47-911B0C282B99}" type="slidenum">
              <a:rPr lang="en-US" smtClean="0"/>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70000"/>
            <a:duotone>
              <a:schemeClr val="bg2">
                <a:shade val="30000"/>
                <a:satMod val="455000"/>
              </a:schemeClr>
              <a:schemeClr val="bg2">
                <a:tint val="95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8EA570C4-4D4E-4299-A877-2EDF5A371300}" type="datetime1">
              <a:rPr lang="en-US" smtClean="0"/>
              <a:t>5/21/2012</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EF5A803D-91D0-4C83-BC47-911B0C282B99}" type="slidenum">
              <a:rPr lang="en-US" smtClean="0"/>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Lst>
  <p:hf sldNum="0" hdr="0" ftr="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70000"/>
            <a:duotone>
              <a:schemeClr val="bg2">
                <a:shade val="30000"/>
                <a:satMod val="455000"/>
              </a:schemeClr>
              <a:schemeClr val="bg2">
                <a:tint val="95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F56BAA6A-2C92-4CCB-A7DF-DBE4A113FD0B}" type="datetime1">
              <a:rPr lang="en-US" smtClean="0">
                <a:solidFill>
                  <a:srgbClr val="F0A22E">
                    <a:shade val="75000"/>
                  </a:srgbClr>
                </a:solidFill>
              </a:rPr>
              <a:t>5/21/2012</a:t>
            </a:fld>
            <a:endParaRPr lang="en-US" dirty="0">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extLst>
      <p:ext uri="{BB962C8B-B14F-4D97-AF65-F5344CB8AC3E}">
        <p14:creationId xmlns:p14="http://schemas.microsoft.com/office/powerpoint/2010/main" val="2110786677"/>
      </p:ext>
    </p:extLst>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 id="2147483938" r:id="rId12"/>
  </p:sldLayoutIdLst>
  <p:hf sldNum="0" hdr="0" ftr="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70000"/>
            <a:duotone>
              <a:schemeClr val="bg2">
                <a:shade val="30000"/>
                <a:satMod val="455000"/>
              </a:schemeClr>
              <a:schemeClr val="bg2">
                <a:tint val="95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B9637D65-3CA6-4729-A35C-27479714B44E}" type="datetime1">
              <a:rPr lang="en-US" smtClean="0">
                <a:solidFill>
                  <a:srgbClr val="F0A22E">
                    <a:shade val="75000"/>
                  </a:srgbClr>
                </a:solidFill>
              </a:rPr>
              <a:t>5/21/2012</a:t>
            </a:fld>
            <a:endParaRPr lang="en-US" dirty="0">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extLst>
      <p:ext uri="{BB962C8B-B14F-4D97-AF65-F5344CB8AC3E}">
        <p14:creationId xmlns:p14="http://schemas.microsoft.com/office/powerpoint/2010/main" val="2243079094"/>
      </p:ext>
    </p:extLst>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 id="2147483937" r:id="rId12"/>
  </p:sldLayoutIdLst>
  <p:hf sldNum="0" hdr="0" ftr="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70000"/>
            <a:duotone>
              <a:schemeClr val="bg2">
                <a:shade val="30000"/>
                <a:satMod val="455000"/>
              </a:schemeClr>
              <a:schemeClr val="bg2">
                <a:tint val="95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49" y="1050900"/>
            <a:ext cx="8629651"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Text Placeholder 7"/>
          <p:cNvSpPr>
            <a:spLocks noGrp="1"/>
          </p:cNvSpPr>
          <p:nvPr>
            <p:ph type="body" idx="1"/>
          </p:nvPr>
        </p:nvSpPr>
        <p:spPr>
          <a:xfrm>
            <a:off x="304800" y="1554164"/>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2"/>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E28E19-5B50-418C-82E6-16EB466C57DE}" type="datetime1">
              <a:rPr lang="en-US" smtClean="0">
                <a:solidFill>
                  <a:srgbClr val="F0A22E">
                    <a:shade val="75000"/>
                  </a:srgbClr>
                </a:solidFill>
              </a:rPr>
              <a:t>5/21/2012</a:t>
            </a:fld>
            <a:endParaRPr lang="en-US" dirty="0">
              <a:solidFill>
                <a:srgbClr val="F0A22E">
                  <a:shade val="75000"/>
                </a:srgbClr>
              </a:solidFill>
            </a:endParaRPr>
          </a:p>
        </p:txBody>
      </p:sp>
      <p:sp>
        <p:nvSpPr>
          <p:cNvPr id="28" name="Footer Placeholder 27"/>
          <p:cNvSpPr>
            <a:spLocks noGrp="1"/>
          </p:cNvSpPr>
          <p:nvPr>
            <p:ph type="ftr" sz="quarter" idx="3"/>
          </p:nvPr>
        </p:nvSpPr>
        <p:spPr>
          <a:xfrm>
            <a:off x="3124200" y="76202"/>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2"/>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49" y="1050900"/>
            <a:ext cx="8629651"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Straight Connector 11"/>
          <p:cNvSpPr>
            <a:spLocks noChangeShapeType="1"/>
          </p:cNvSpPr>
          <p:nvPr/>
        </p:nvSpPr>
        <p:spPr bwMode="auto">
          <a:xfrm>
            <a:off x="514349" y="1057988"/>
            <a:ext cx="8629651"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extLst>
      <p:ext uri="{BB962C8B-B14F-4D97-AF65-F5344CB8AC3E}">
        <p14:creationId xmlns:p14="http://schemas.microsoft.com/office/powerpoint/2010/main" val="98965519"/>
      </p:ext>
    </p:extLst>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 id="2147483951" r:id="rId12"/>
  </p:sldLayoutIdLst>
  <p:hf sldNum="0" hdr="0" ftr="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70000"/>
            <a:duotone>
              <a:schemeClr val="bg2">
                <a:shade val="30000"/>
                <a:satMod val="455000"/>
              </a:schemeClr>
              <a:schemeClr val="bg2">
                <a:tint val="95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49" y="1050900"/>
            <a:ext cx="8629651"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Text Placeholder 7"/>
          <p:cNvSpPr>
            <a:spLocks noGrp="1"/>
          </p:cNvSpPr>
          <p:nvPr>
            <p:ph type="body" idx="1"/>
          </p:nvPr>
        </p:nvSpPr>
        <p:spPr>
          <a:xfrm>
            <a:off x="304800" y="1554164"/>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2"/>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37D76DF1-3DA8-4F25-AFA2-48FDF39690EF}" type="datetime1">
              <a:rPr lang="en-US" smtClean="0">
                <a:solidFill>
                  <a:srgbClr val="F0A22E">
                    <a:shade val="75000"/>
                  </a:srgbClr>
                </a:solidFill>
              </a:rPr>
              <a:t>5/21/2012</a:t>
            </a:fld>
            <a:endParaRPr lang="en-US" dirty="0">
              <a:solidFill>
                <a:srgbClr val="F0A22E">
                  <a:shade val="75000"/>
                </a:srgbClr>
              </a:solidFill>
            </a:endParaRPr>
          </a:p>
        </p:txBody>
      </p:sp>
      <p:sp>
        <p:nvSpPr>
          <p:cNvPr id="28" name="Footer Placeholder 27"/>
          <p:cNvSpPr>
            <a:spLocks noGrp="1"/>
          </p:cNvSpPr>
          <p:nvPr>
            <p:ph type="ftr" sz="quarter" idx="3"/>
          </p:nvPr>
        </p:nvSpPr>
        <p:spPr>
          <a:xfrm>
            <a:off x="3124200" y="76202"/>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2"/>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49" y="1050900"/>
            <a:ext cx="8629651"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Straight Connector 11"/>
          <p:cNvSpPr>
            <a:spLocks noChangeShapeType="1"/>
          </p:cNvSpPr>
          <p:nvPr/>
        </p:nvSpPr>
        <p:spPr bwMode="auto">
          <a:xfrm>
            <a:off x="514349" y="1057988"/>
            <a:ext cx="8629651"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extLst>
      <p:ext uri="{BB962C8B-B14F-4D97-AF65-F5344CB8AC3E}">
        <p14:creationId xmlns:p14="http://schemas.microsoft.com/office/powerpoint/2010/main" val="4017938831"/>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 id="2147483964" r:id="rId12"/>
  </p:sldLayoutIdLst>
  <p:hf sldNum="0" hdr="0" ftr="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microsoft.com/office/2007/relationships/hdphoto" Target="../media/hdphoto1.wdp"/><Relationship Id="rId5" Type="http://schemas.openxmlformats.org/officeDocument/2006/relationships/image" Target="../media/image4.png"/><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5.wmf"/><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16.xml.rels><?xml version="1.0" encoding="UTF-8" standalone="yes"?>
<Relationships xmlns="http://schemas.openxmlformats.org/package/2006/relationships"><Relationship Id="rId8" Type="http://schemas.openxmlformats.org/officeDocument/2006/relationships/hyperlink" Target="mailto:amanda.reno@ucf.edu" TargetMode="External"/><Relationship Id="rId3" Type="http://schemas.openxmlformats.org/officeDocument/2006/relationships/hyperlink" Target="mailto:Svetlana.shtrom@ucf.edu" TargetMode="External"/><Relationship Id="rId7" Type="http://schemas.openxmlformats.org/officeDocument/2006/relationships/hyperlink" Target="mailto:dhankumari.jaggernauth@ucf.edu"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mailto:brion.berman@ucf.edu" TargetMode="External"/><Relationship Id="rId5" Type="http://schemas.openxmlformats.org/officeDocument/2006/relationships/hyperlink" Target="mailto:john.miner@ucf.edu" TargetMode="External"/><Relationship Id="rId4" Type="http://schemas.openxmlformats.org/officeDocument/2006/relationships/hyperlink" Target="mailto:andrea.adkins@ucf.edu"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http://www.google.com/imgres?imgurl=http://www.lestermadden.com/wp-content/uploads/2009/03/no_iphones.png&amp;imgrefurl=http://www.lestermadden.com/2009/03/02/barcode-shopping-the-future-of-mcommerce/&amp;usg=__uxsXLv6Z41g5L79GuT219s3InrA=&amp;h=383&amp;w=400&amp;sz=50&amp;hl=en&amp;start=13&amp;zoom=1&amp;tbnid=kZ93_rTxpKv3OM:&amp;tbnh=119&amp;tbnw=124&amp;ei=me3aTYujBcnogQea591X&amp;prev=/search?q=no+cell+phone&amp;um=1&amp;hl=en&amp;rlz=1W1SNNT_enUS412&amp;biw=1345&amp;bih=503&amp;output=images_json&amp;tbm=isch&amp;um=1&amp;itbs=1" TargetMode="External"/><Relationship Id="rId2" Type="http://schemas.openxmlformats.org/officeDocument/2006/relationships/notesSlide" Target="../notesSlides/notesSlide2.xml"/><Relationship Id="rId1" Type="http://schemas.openxmlformats.org/officeDocument/2006/relationships/slideLayout" Target="../slideLayouts/slideLayout38.xml"/><Relationship Id="rId6" Type="http://schemas.openxmlformats.org/officeDocument/2006/relationships/image" Target="../media/image8.jpeg"/><Relationship Id="rId5" Type="http://schemas.openxmlformats.org/officeDocument/2006/relationships/hyperlink" Target="http://www.google.com/imgres?imgurl=http://farm1.static.flickr.com/209/506743936_546481eb7a.jpg&amp;imgrefurl=http://fourme.blogspot.com/2010_09_01_archive.html&amp;usg=__kbH234Rt-oaI-okXQos4eTOnrLg=&amp;h=500&amp;w=401&amp;sz=89&amp;hl=en&amp;start=6&amp;zoom=1&amp;tbnid=sd2NU6x21FxFpM:&amp;tbnh=130&amp;tbnw=104&amp;ei=w-3aTbbiLYaSgQf7s-xX&amp;prev=/search?q=signing&amp;um=1&amp;hl=en&amp;rlz=1W1SNNT_enUS412&amp;biw=1345&amp;bih=503&amp;tbm=isch&amp;um=1&amp;itbs=1" TargetMode="Externa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hyperlink" Target="http://www.cra-cert.org/" TargetMode="External"/><Relationship Id="rId2" Type="http://schemas.openxmlformats.org/officeDocument/2006/relationships/notesSlide" Target="../notesSlides/notesSlide3.xml"/><Relationship Id="rId1" Type="http://schemas.openxmlformats.org/officeDocument/2006/relationships/slideLayout" Target="../slideLayouts/slideLayout38.xml"/><Relationship Id="rId4" Type="http://schemas.openxmlformats.org/officeDocument/2006/relationships/image" Target="../media/image9.emf"/></Relationships>
</file>

<file path=ppt/slides/_rels/slide3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5.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4.xml"/><Relationship Id="rId5" Type="http://schemas.openxmlformats.org/officeDocument/2006/relationships/image" Target="../media/image58.png"/><Relationship Id="rId4" Type="http://schemas.microsoft.com/office/2007/relationships/hdphoto" Target="../media/hdphoto4.wdp"/></Relationships>
</file>

<file path=ppt/slides/_rels/slide3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parks.research.ucf.edu/" TargetMode="External"/><Relationship Id="rId2" Type="http://schemas.openxmlformats.org/officeDocument/2006/relationships/notesSlide" Target="../notesSlides/notesSlide4.xml"/><Relationship Id="rId1" Type="http://schemas.openxmlformats.org/officeDocument/2006/relationships/slideLayout" Target="../slideLayouts/slideLayout50.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hyperlink" Target="mailto:dbackman@ucf.edu"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Layout" Target="../slideLayouts/slideLayout12.xml"/><Relationship Id="rId4" Type="http://schemas.microsoft.com/office/2007/relationships/hdphoto" Target="../media/hdphoto2.wdp"/></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hyperlink" Target="mailto:Elizabeth.Hughes@ucf.edu" TargetMode="External"/><Relationship Id="rId3" Type="http://schemas.openxmlformats.org/officeDocument/2006/relationships/hyperlink" Target="mailto:Betsy.gray@ucf.edu" TargetMode="External"/><Relationship Id="rId7" Type="http://schemas.openxmlformats.org/officeDocument/2006/relationships/hyperlink" Target="mailto:Hilary.hitchner@ucf.edu"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mailto:mieraf.tadesse@ucf.edu" TargetMode="External"/><Relationship Id="rId5" Type="http://schemas.openxmlformats.org/officeDocument/2006/relationships/hyperlink" Target="mailto:Chris.dantes@ucf.edu" TargetMode="External"/><Relationship Id="rId4" Type="http://schemas.openxmlformats.org/officeDocument/2006/relationships/hyperlink" Target="mailto:edward.jacobs@ucf.edu" TargetMode="Externa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381000" y="0"/>
            <a:ext cx="609600" cy="6858000"/>
          </a:xfrm>
          <a:prstGeom prst="rect">
            <a:avLst/>
          </a:prstGeom>
          <a:solidFill>
            <a:srgbClr val="CC9900">
              <a:alpha val="40000"/>
            </a:srgb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tangle 13"/>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p:nvPr/>
        </p:nvSpPr>
        <p:spPr bwMode="auto">
          <a:xfrm>
            <a:off x="990600" y="0"/>
            <a:ext cx="181872" cy="6858000"/>
          </a:xfrm>
          <a:prstGeom prst="rect">
            <a:avLst/>
          </a:prstGeom>
          <a:solidFill>
            <a:srgbClr val="FFCA06">
              <a:alpha val="23000"/>
            </a:srgbClr>
          </a:solidFill>
          <a:ln w="38100" cap="rnd" cmpd="sng" algn="ctr">
            <a:solidFill>
              <a:srgbClr val="FFCA06">
                <a:alpha val="25000"/>
              </a:srgb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tangle 15"/>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Straight Connector 16"/>
          <p:cNvSpPr>
            <a:spLocks noChangeShapeType="1"/>
          </p:cNvSpPr>
          <p:nvPr/>
        </p:nvSpPr>
        <p:spPr bwMode="auto">
          <a:xfrm>
            <a:off x="106344" y="0"/>
            <a:ext cx="0" cy="6858000"/>
          </a:xfrm>
          <a:prstGeom prst="line">
            <a:avLst/>
          </a:prstGeom>
          <a:noFill/>
          <a:ln w="57150" cap="flat" cmpd="sng" algn="ctr">
            <a:solidFill>
              <a:schemeClr val="bg2">
                <a:lumMod val="25000"/>
                <a:alpha val="25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Straight Connector 18"/>
          <p:cNvSpPr>
            <a:spLocks noChangeShapeType="1"/>
          </p:cNvSpPr>
          <p:nvPr/>
        </p:nvSpPr>
        <p:spPr bwMode="auto">
          <a:xfrm>
            <a:off x="854112" y="0"/>
            <a:ext cx="0" cy="6858000"/>
          </a:xfrm>
          <a:prstGeom prst="line">
            <a:avLst/>
          </a:prstGeom>
          <a:noFill/>
          <a:ln w="57150" cap="flat" cmpd="sng" algn="ctr">
            <a:solidFill>
              <a:schemeClr val="bg2">
                <a:lumMod val="25000"/>
                <a:alpha val="25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1726640" y="0"/>
            <a:ext cx="0" cy="6858000"/>
          </a:xfrm>
          <a:prstGeom prst="line">
            <a:avLst/>
          </a:prstGeom>
          <a:noFill/>
          <a:ln w="28575" cap="flat" cmpd="sng" algn="ctr">
            <a:solidFill>
              <a:schemeClr val="bg2">
                <a:lumMod val="25000"/>
                <a:alpha val="25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1" name="Straight Connector 20"/>
          <p:cNvSpPr>
            <a:spLocks noChangeShapeType="1"/>
          </p:cNvSpPr>
          <p:nvPr/>
        </p:nvSpPr>
        <p:spPr bwMode="auto">
          <a:xfrm>
            <a:off x="1066800" y="0"/>
            <a:ext cx="0" cy="6858000"/>
          </a:xfrm>
          <a:prstGeom prst="line">
            <a:avLst/>
          </a:prstGeom>
          <a:noFill/>
          <a:ln w="9525" cap="flat" cmpd="sng" algn="ctr">
            <a:solidFill>
              <a:schemeClr val="bg2">
                <a:lumMod val="25000"/>
                <a:alpha val="25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Rectangle 21"/>
          <p:cNvSpPr/>
          <p:nvPr/>
        </p:nvSpPr>
        <p:spPr bwMode="auto">
          <a:xfrm>
            <a:off x="1219200" y="0"/>
            <a:ext cx="76200" cy="6858000"/>
          </a:xfrm>
          <a:prstGeom prst="rect">
            <a:avLst/>
          </a:prstGeom>
          <a:solidFill>
            <a:srgbClr val="CC9900">
              <a:alpha val="40000"/>
            </a:srgb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609600" y="3429000"/>
            <a:ext cx="1295400" cy="1295400"/>
          </a:xfrm>
          <a:prstGeom prst="ellipse">
            <a:avLst/>
          </a:prstGeom>
          <a:solidFill>
            <a:srgbClr val="CC9900"/>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324704" y="4866752"/>
            <a:ext cx="641424" cy="641424"/>
          </a:xfrm>
          <a:prstGeom prst="ellipse">
            <a:avLst/>
          </a:prstGeom>
          <a:solidFill>
            <a:srgbClr val="CC9900"/>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bwMode="auto">
          <a:xfrm>
            <a:off x="1091080" y="5500632"/>
            <a:ext cx="137160" cy="137160"/>
          </a:xfrm>
          <a:prstGeom prst="ellipse">
            <a:avLst/>
          </a:prstGeom>
          <a:solidFill>
            <a:srgbClr val="CC9900"/>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91200"/>
            <a:ext cx="274320" cy="274320"/>
          </a:xfrm>
          <a:prstGeom prst="ellipse">
            <a:avLst/>
          </a:prstGeom>
          <a:solidFill>
            <a:srgbClr val="CC9900"/>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bwMode="auto">
          <a:xfrm>
            <a:off x="1879040" y="4479888"/>
            <a:ext cx="365760" cy="365760"/>
          </a:xfrm>
          <a:prstGeom prst="ellipse">
            <a:avLst/>
          </a:prstGeom>
          <a:solidFill>
            <a:srgbClr val="CC9900"/>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8" name="Straight Connector 27"/>
          <p:cNvSpPr>
            <a:spLocks noChangeShapeType="1"/>
          </p:cNvSpPr>
          <p:nvPr/>
        </p:nvSpPr>
        <p:spPr bwMode="auto">
          <a:xfrm>
            <a:off x="9097944" y="0"/>
            <a:ext cx="0" cy="6858000"/>
          </a:xfrm>
          <a:prstGeom prst="line">
            <a:avLst/>
          </a:prstGeom>
          <a:noFill/>
          <a:ln w="57150" cap="flat" cmpd="thickThin" algn="ctr">
            <a:solidFill>
              <a:schemeClr val="bg2">
                <a:lumMod val="25000"/>
                <a:alpha val="5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36" name="Text Placeholder 4"/>
          <p:cNvSpPr>
            <a:spLocks noGrp="1"/>
          </p:cNvSpPr>
          <p:nvPr>
            <p:ph type="body" idx="1"/>
          </p:nvPr>
        </p:nvSpPr>
        <p:spPr>
          <a:xfrm>
            <a:off x="1726640" y="3733800"/>
            <a:ext cx="7371304" cy="2362200"/>
          </a:xfrm>
          <a:noFill/>
          <a:ln>
            <a:noFill/>
          </a:ln>
        </p:spPr>
        <p:txBody>
          <a:bodyPr>
            <a:normAutofit fontScale="92500" lnSpcReduction="20000"/>
          </a:bodyPr>
          <a:lstStyle/>
          <a:p>
            <a:pPr algn="ctr"/>
            <a:r>
              <a:rPr lang="en-US" sz="3900" b="1" dirty="0" smtClean="0">
                <a:solidFill>
                  <a:schemeClr val="accent6">
                    <a:lumMod val="50000"/>
                  </a:schemeClr>
                </a:solidFill>
                <a:effectLst>
                  <a:outerShdw blurRad="38100" dist="38100" dir="2700000" algn="tl">
                    <a:srgbClr val="000000">
                      <a:alpha val="43137"/>
                    </a:srgbClr>
                  </a:outerShdw>
                </a:effectLst>
                <a:latin typeface="Century Gothic" pitchFamily="34" charset="0"/>
                <a:ea typeface="Tahoma" pitchFamily="34" charset="0"/>
                <a:cs typeface="Tahoma" pitchFamily="34" charset="0"/>
              </a:rPr>
              <a:t>GETTING STARTED</a:t>
            </a:r>
          </a:p>
          <a:p>
            <a:pPr algn="ctr"/>
            <a:endParaRPr lang="en-US" sz="2600" dirty="0" smtClean="0">
              <a:effectLst>
                <a:outerShdw blurRad="38100" dist="38100" dir="2700000" algn="tl">
                  <a:srgbClr val="000000">
                    <a:alpha val="43137"/>
                  </a:srgbClr>
                </a:outerShdw>
              </a:effectLst>
              <a:latin typeface="Century Gothic" pitchFamily="34" charset="0"/>
              <a:ea typeface="Tahoma" pitchFamily="34" charset="0"/>
              <a:cs typeface="Tahoma" pitchFamily="34" charset="0"/>
            </a:endParaRPr>
          </a:p>
          <a:p>
            <a:pPr algn="ctr"/>
            <a:endParaRPr lang="en-US" dirty="0" smtClean="0">
              <a:latin typeface="Century Gothic" pitchFamily="34" charset="0"/>
              <a:ea typeface="Tahoma" pitchFamily="34" charset="0"/>
              <a:cs typeface="Tahoma" pitchFamily="34" charset="0"/>
            </a:endParaRPr>
          </a:p>
          <a:p>
            <a:pPr algn="ctr"/>
            <a:r>
              <a:rPr lang="en-US" sz="1900" dirty="0" smtClean="0">
                <a:solidFill>
                  <a:schemeClr val="accent6">
                    <a:lumMod val="50000"/>
                  </a:schemeClr>
                </a:solidFill>
                <a:latin typeface="Century Gothic" pitchFamily="34" charset="0"/>
                <a:ea typeface="Tahoma" pitchFamily="34" charset="0"/>
                <a:cs typeface="Tahoma" pitchFamily="34" charset="0"/>
              </a:rPr>
              <a:t>Presented by:</a:t>
            </a:r>
          </a:p>
          <a:p>
            <a:pPr algn="ctr"/>
            <a:r>
              <a:rPr lang="en-US" sz="1900" dirty="0" smtClean="0">
                <a:solidFill>
                  <a:schemeClr val="accent6">
                    <a:lumMod val="50000"/>
                  </a:schemeClr>
                </a:solidFill>
                <a:latin typeface="Century Gothic" pitchFamily="34" charset="0"/>
                <a:ea typeface="Tahoma" pitchFamily="34" charset="0"/>
                <a:cs typeface="Tahoma" pitchFamily="34" charset="0"/>
              </a:rPr>
              <a:t>Svetlana Shtrom PhD., John Miner, Terri Vallery,</a:t>
            </a:r>
          </a:p>
          <a:p>
            <a:pPr algn="ctr"/>
            <a:r>
              <a:rPr lang="en-US" sz="1900" dirty="0" smtClean="0">
                <a:solidFill>
                  <a:schemeClr val="accent6">
                    <a:lumMod val="50000"/>
                  </a:schemeClr>
                </a:solidFill>
                <a:latin typeface="Century Gothic" pitchFamily="34" charset="0"/>
                <a:ea typeface="Tahoma" pitchFamily="34" charset="0"/>
                <a:cs typeface="Tahoma" pitchFamily="34" charset="0"/>
              </a:rPr>
              <a:t>Betsy Gray, Hilary Hitchner, Douglas Backman</a:t>
            </a:r>
          </a:p>
        </p:txBody>
      </p:sp>
      <p:grpSp>
        <p:nvGrpSpPr>
          <p:cNvPr id="42" name="Group 41"/>
          <p:cNvGrpSpPr/>
          <p:nvPr/>
        </p:nvGrpSpPr>
        <p:grpSpPr>
          <a:xfrm>
            <a:off x="2819400" y="609600"/>
            <a:ext cx="5136054" cy="2254190"/>
            <a:chOff x="2819400" y="609600"/>
            <a:chExt cx="5136054" cy="2254190"/>
          </a:xfrm>
        </p:grpSpPr>
        <p:pic>
          <p:nvPicPr>
            <p:cNvPr id="37" name="Picture 36" descr="Picture1.png"/>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295000"/>
                      </a14:imgEffect>
                    </a14:imgLayer>
                  </a14:imgProps>
                </a:ext>
              </a:extLst>
            </a:blip>
            <a:srcRect b="18931"/>
            <a:stretch/>
          </p:blipFill>
          <p:spPr>
            <a:xfrm>
              <a:off x="2819400" y="609600"/>
              <a:ext cx="5136054" cy="2051500"/>
            </a:xfrm>
            <a:prstGeom prst="rect">
              <a:avLst/>
            </a:prstGeom>
          </p:spPr>
        </p:pic>
        <p:sp>
          <p:nvSpPr>
            <p:cNvPr id="38" name="TextBox 37"/>
            <p:cNvSpPr txBox="1"/>
            <p:nvPr/>
          </p:nvSpPr>
          <p:spPr>
            <a:xfrm>
              <a:off x="3173766" y="2617569"/>
              <a:ext cx="4419600" cy="246221"/>
            </a:xfrm>
            <a:prstGeom prst="rect">
              <a:avLst/>
            </a:prstGeom>
            <a:noFill/>
          </p:spPr>
          <p:txBody>
            <a:bodyPr wrap="square" rtlCol="0">
              <a:spAutoFit/>
            </a:bodyPr>
            <a:lstStyle/>
            <a:p>
              <a:pPr algn="ctr"/>
              <a:r>
                <a:rPr lang="en-US" sz="1000" dirty="0" smtClean="0">
                  <a:solidFill>
                    <a:schemeClr val="accent6">
                      <a:lumMod val="50000"/>
                    </a:schemeClr>
                  </a:solidFill>
                  <a:latin typeface="Arial" pitchFamily="34" charset="0"/>
                  <a:cs typeface="Arial" pitchFamily="34" charset="0"/>
                </a:rPr>
                <a:t>Sponsored Programs Administration Resource &amp; Knowledge Series</a:t>
              </a:r>
              <a:endParaRPr lang="en-US" sz="1000" dirty="0">
                <a:solidFill>
                  <a:schemeClr val="accent6">
                    <a:lumMod val="50000"/>
                  </a:schemeClr>
                </a:solidFill>
                <a:latin typeface="Arial" pitchFamily="34" charset="0"/>
                <a:cs typeface="Arial" pitchFamily="34" charset="0"/>
              </a:endParaRPr>
            </a:p>
          </p:txBody>
        </p:sp>
        <p:cxnSp>
          <p:nvCxnSpPr>
            <p:cNvPr id="40" name="Straight Connector 39"/>
            <p:cNvCxnSpPr/>
            <p:nvPr/>
          </p:nvCxnSpPr>
          <p:spPr>
            <a:xfrm>
              <a:off x="3133078" y="2644203"/>
              <a:ext cx="4419600"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41" name="Picture 40" descr="http://www.floridahightech.com/images/UCFlogo.gif"/>
          <p:cNvPicPr>
            <a:picLocks noChangeAspect="1"/>
          </p:cNvPicPr>
          <p:nvPr/>
        </p:nvPicPr>
        <p:blipFill>
          <a:blip r:embed="rId5" cstate="print">
            <a:duotone>
              <a:prstClr val="black"/>
              <a:schemeClr val="accent6">
                <a:tint val="45000"/>
                <a:satMod val="400000"/>
              </a:schemeClr>
            </a:duotone>
            <a:extLst>
              <a:ext uri="{BEBA8EAE-BF5A-486C-A8C5-ECC9F3942E4B}">
                <a14:imgProps xmlns:a14="http://schemas.microsoft.com/office/drawing/2010/main">
                  <a14:imgLayer r:embed="rId6">
                    <a14:imgEffect>
                      <a14:colorTemperature colorTemp="11500"/>
                    </a14:imgEffect>
                    <a14:imgEffect>
                      <a14:saturation sat="0"/>
                    </a14:imgEffect>
                  </a14:imgLayer>
                </a14:imgProps>
              </a:ext>
            </a:extLst>
          </a:blip>
          <a:srcRect r="68983" b="44845"/>
          <a:stretch>
            <a:fillRect/>
          </a:stretch>
        </p:blipFill>
        <p:spPr bwMode="auto">
          <a:xfrm>
            <a:off x="776676" y="3532385"/>
            <a:ext cx="998057" cy="1106937"/>
          </a:xfrm>
          <a:prstGeom prst="rect">
            <a:avLst/>
          </a:prstGeom>
          <a:noFill/>
          <a:ln w="9525">
            <a:noFill/>
            <a:miter lim="800000"/>
            <a:headEnd/>
            <a:tailEnd/>
          </a:ln>
        </p:spPr>
      </p:pic>
      <p:sp>
        <p:nvSpPr>
          <p:cNvPr id="2" name="Date Placeholder 1"/>
          <p:cNvSpPr>
            <a:spLocks noGrp="1"/>
          </p:cNvSpPr>
          <p:nvPr>
            <p:ph type="dt" sz="half" idx="10"/>
          </p:nvPr>
        </p:nvSpPr>
        <p:spPr/>
        <p:txBody>
          <a:bodyPr/>
          <a:lstStyle/>
          <a:p>
            <a:fld id="{B6E55E2A-BAFC-4F58-8A2F-9B7B849DF63D}" type="datetime1">
              <a:rPr lang="en-US" smtClean="0"/>
              <a:t>5/21/2012</a:t>
            </a:fld>
            <a:endParaRPr lang="en-US" dirty="0"/>
          </a:p>
        </p:txBody>
      </p:sp>
    </p:spTree>
    <p:extLst>
      <p:ext uri="{BB962C8B-B14F-4D97-AF65-F5344CB8AC3E}">
        <p14:creationId xmlns:p14="http://schemas.microsoft.com/office/powerpoint/2010/main" val="20398773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bwMode="auto">
          <a:xfrm>
            <a:off x="228600" y="1295400"/>
            <a:ext cx="8077200" cy="5562600"/>
          </a:xfrm>
          <a:noFill/>
          <a:ln>
            <a:miter lim="800000"/>
            <a:headEnd/>
            <a:tailEnd/>
          </a:ln>
        </p:spPr>
        <p:txBody>
          <a:bodyPr vert="horz" wrap="square" lIns="91440" tIns="45720" rIns="91440" bIns="45720" numCol="1" anchor="t" anchorCtr="0" compatLnSpc="1">
            <a:prstTxWarp prst="textNoShape">
              <a:avLst/>
            </a:prstTxWarp>
            <a:normAutofit/>
          </a:bodyPr>
          <a:lstStyle/>
          <a:p>
            <a:pPr marL="228600" indent="0" eaLnBrk="1" hangingPunct="1">
              <a:buFontTx/>
              <a:buNone/>
              <a:tabLst>
                <a:tab pos="292100" algn="l"/>
                <a:tab pos="571500" algn="l"/>
              </a:tabLst>
            </a:pPr>
            <a:endParaRPr lang="en-US" sz="2000" dirty="0" smtClean="0">
              <a:latin typeface="Century Gothic" pitchFamily="34" charset="0"/>
            </a:endParaRPr>
          </a:p>
          <a:p>
            <a:pPr marL="228600" indent="0" eaLnBrk="1" hangingPunct="1">
              <a:buFontTx/>
              <a:buNone/>
              <a:tabLst>
                <a:tab pos="292100" algn="l"/>
                <a:tab pos="571500" algn="l"/>
              </a:tabLst>
            </a:pPr>
            <a:r>
              <a:rPr lang="en-US" sz="2000" dirty="0" smtClean="0">
                <a:latin typeface="Century Gothic" pitchFamily="34" charset="0"/>
              </a:rPr>
              <a:t>		</a:t>
            </a:r>
          </a:p>
          <a:p>
            <a:pPr marL="228600" indent="0" eaLnBrk="1" hangingPunct="1">
              <a:buFontTx/>
              <a:buNone/>
              <a:tabLst>
                <a:tab pos="292100" algn="l"/>
                <a:tab pos="571500" algn="l"/>
              </a:tabLst>
            </a:pPr>
            <a:endParaRPr lang="en-US" sz="2000" dirty="0" smtClean="0">
              <a:latin typeface="Century Gothic" pitchFamily="34" charset="0"/>
            </a:endParaRPr>
          </a:p>
          <a:p>
            <a:pPr marL="228600" indent="0" eaLnBrk="1" hangingPunct="1">
              <a:buFontTx/>
              <a:buNone/>
              <a:tabLst>
                <a:tab pos="292100" algn="l"/>
                <a:tab pos="571500" algn="l"/>
              </a:tabLst>
            </a:pPr>
            <a:endParaRPr lang="en-US" sz="2000" dirty="0" smtClean="0">
              <a:latin typeface="Century Gothic" pitchFamily="34" charset="0"/>
            </a:endParaRPr>
          </a:p>
          <a:p>
            <a:pPr marL="228600" indent="0" eaLnBrk="1" hangingPunct="1">
              <a:buFontTx/>
              <a:buNone/>
              <a:tabLst>
                <a:tab pos="292100" algn="l"/>
                <a:tab pos="571500" algn="l"/>
              </a:tabLst>
            </a:pPr>
            <a:endParaRPr lang="en-US" sz="2000" dirty="0" smtClean="0">
              <a:latin typeface="Century Gothic" pitchFamily="34" charset="0"/>
            </a:endParaRPr>
          </a:p>
          <a:p>
            <a:pPr marL="228600" indent="0" eaLnBrk="1" hangingPunct="1">
              <a:buFontTx/>
              <a:buNone/>
              <a:tabLst>
                <a:tab pos="292100" algn="l"/>
                <a:tab pos="571500" algn="l"/>
              </a:tabLst>
            </a:pPr>
            <a:r>
              <a:rPr lang="en-US" sz="2000" dirty="0" smtClean="0">
                <a:latin typeface="Century Gothic" pitchFamily="34" charset="0"/>
              </a:rPr>
              <a:t>	</a:t>
            </a:r>
          </a:p>
        </p:txBody>
      </p:sp>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GETTING STARTED</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2" name="Content Placeholder 2"/>
          <p:cNvSpPr txBox="1">
            <a:spLocks/>
          </p:cNvSpPr>
          <p:nvPr/>
        </p:nvSpPr>
        <p:spPr bwMode="auto">
          <a:xfrm>
            <a:off x="228600" y="1143000"/>
            <a:ext cx="6248400" cy="1211487"/>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228600" indent="0">
              <a:buFontTx/>
              <a:buNone/>
              <a:tabLst>
                <a:tab pos="292100" algn="l"/>
                <a:tab pos="571500" algn="l"/>
              </a:tabLst>
            </a:pPr>
            <a:r>
              <a:rPr lang="en-US" sz="1800" dirty="0" smtClean="0">
                <a:latin typeface="Century Gothic" pitchFamily="34" charset="0"/>
              </a:rPr>
              <a:t>Scientific publications / conferences</a:t>
            </a:r>
          </a:p>
          <a:p>
            <a:pPr marL="806450" lvl="1">
              <a:buFont typeface="Wingdings" pitchFamily="2" charset="2"/>
              <a:buChar char="q"/>
              <a:tabLst>
                <a:tab pos="292100" algn="l"/>
                <a:tab pos="571500" algn="l"/>
              </a:tabLst>
            </a:pPr>
            <a:r>
              <a:rPr lang="en-US" sz="1600" dirty="0" smtClean="0">
                <a:latin typeface="Century Gothic" pitchFamily="34" charset="0"/>
              </a:rPr>
              <a:t>Significant new findings in the field</a:t>
            </a:r>
          </a:p>
          <a:p>
            <a:pPr marL="806450" lvl="1">
              <a:buFont typeface="Wingdings" pitchFamily="2" charset="2"/>
              <a:buChar char="q"/>
              <a:tabLst>
                <a:tab pos="292100" algn="l"/>
                <a:tab pos="571500" algn="l"/>
              </a:tabLst>
            </a:pPr>
            <a:r>
              <a:rPr lang="en-US" sz="1600" dirty="0" smtClean="0">
                <a:solidFill>
                  <a:schemeClr val="bg1">
                    <a:lumMod val="65000"/>
                  </a:schemeClr>
                </a:solidFill>
                <a:latin typeface="Century Gothic" pitchFamily="34" charset="0"/>
              </a:rPr>
              <a:t>Discoveries from other fields applied to current field</a:t>
            </a:r>
          </a:p>
        </p:txBody>
      </p:sp>
      <p:sp>
        <p:nvSpPr>
          <p:cNvPr id="17"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SOURCES OF IDEAS: PUBLICATIONS</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77100" y="1219200"/>
            <a:ext cx="1752600" cy="227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7095" y="2813034"/>
            <a:ext cx="2281681" cy="1711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9101" y="4330005"/>
            <a:ext cx="274570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507933" y="2057400"/>
            <a:ext cx="5943600" cy="954107"/>
          </a:xfrm>
          <a:prstGeom prst="rect">
            <a:avLst/>
          </a:prstGeom>
          <a:noFill/>
        </p:spPr>
        <p:txBody>
          <a:bodyPr wrap="square" rtlCol="0">
            <a:spAutoFit/>
          </a:bodyPr>
          <a:lstStyle/>
          <a:p>
            <a:r>
              <a:rPr lang="en-US" sz="1400" dirty="0" smtClean="0"/>
              <a:t>Interference patterns </a:t>
            </a:r>
            <a:r>
              <a:rPr lang="en-US" sz="1400" dirty="0"/>
              <a:t>akin to those of spectral interferometry can </a:t>
            </a:r>
            <a:r>
              <a:rPr lang="en-US" sz="1400" dirty="0" smtClean="0"/>
              <a:t>be obtained </a:t>
            </a:r>
            <a:r>
              <a:rPr lang="en-US" sz="1400" dirty="0"/>
              <a:t>in the microwave regime by adding the </a:t>
            </a:r>
            <a:r>
              <a:rPr lang="en-US" sz="1400" dirty="0" smtClean="0"/>
              <a:t>photocurrents. In </a:t>
            </a:r>
            <a:r>
              <a:rPr lang="en-US" sz="1400" dirty="0"/>
              <a:t>this fashion, an extremely high-resolution version of </a:t>
            </a:r>
            <a:r>
              <a:rPr lang="en-US" sz="1400" dirty="0" smtClean="0"/>
              <a:t>white light </a:t>
            </a:r>
            <a:r>
              <a:rPr lang="en-US" sz="1400" dirty="0"/>
              <a:t>spectral interferometry can be performed</a:t>
            </a:r>
            <a:r>
              <a:rPr lang="en-US" sz="1400" dirty="0" smtClean="0"/>
              <a:t>. </a:t>
            </a:r>
            <a:r>
              <a:rPr lang="en-US" sz="1400" i="1" dirty="0" smtClean="0"/>
              <a:t>IEEE Journal of Lightwave Technology</a:t>
            </a:r>
            <a:endParaRPr lang="en-US" sz="1400" i="1" dirty="0"/>
          </a:p>
        </p:txBody>
      </p:sp>
      <p:sp>
        <p:nvSpPr>
          <p:cNvPr id="18" name="TextBox 17"/>
          <p:cNvSpPr txBox="1"/>
          <p:nvPr/>
        </p:nvSpPr>
        <p:spPr>
          <a:xfrm>
            <a:off x="502071" y="3191610"/>
            <a:ext cx="4800600" cy="1169551"/>
          </a:xfrm>
          <a:prstGeom prst="rect">
            <a:avLst/>
          </a:prstGeom>
          <a:noFill/>
        </p:spPr>
        <p:txBody>
          <a:bodyPr wrap="square" rtlCol="0">
            <a:spAutoFit/>
          </a:bodyPr>
          <a:lstStyle/>
          <a:p>
            <a:r>
              <a:rPr lang="en-US" sz="1400" dirty="0" smtClean="0"/>
              <a:t>“Our </a:t>
            </a:r>
            <a:r>
              <a:rPr lang="en-US" sz="1400" dirty="0"/>
              <a:t>nanoparticles not only seek out a chemical reaction that is specific to prostate cancer, they can also tell us how aggressive the cancerous cells are likely to be, which can give doctors better information to treat their patients</a:t>
            </a:r>
            <a:r>
              <a:rPr lang="en-US" sz="1400" dirty="0" smtClean="0"/>
              <a:t>.” </a:t>
            </a:r>
            <a:r>
              <a:rPr lang="en-US" sz="1400" i="1" dirty="0" smtClean="0"/>
              <a:t>Journal of Translational Medicine</a:t>
            </a:r>
            <a:endParaRPr lang="en-US" sz="1400" i="1" dirty="0"/>
          </a:p>
        </p:txBody>
      </p:sp>
      <p:sp>
        <p:nvSpPr>
          <p:cNvPr id="19" name="TextBox 18"/>
          <p:cNvSpPr txBox="1"/>
          <p:nvPr/>
        </p:nvSpPr>
        <p:spPr>
          <a:xfrm>
            <a:off x="502071" y="4551907"/>
            <a:ext cx="3810000" cy="1384995"/>
          </a:xfrm>
          <a:prstGeom prst="rect">
            <a:avLst/>
          </a:prstGeom>
          <a:noFill/>
        </p:spPr>
        <p:txBody>
          <a:bodyPr wrap="square" rtlCol="0">
            <a:spAutoFit/>
          </a:bodyPr>
          <a:lstStyle/>
          <a:p>
            <a:r>
              <a:rPr lang="en-US" sz="1400" dirty="0"/>
              <a:t>For the first time ever, stem cells from umbilical cords have been converted into other types of cells, which may eventually lead to new treatment options for spinal cord injuries and multiple sclerosis, among other nervous system diseases</a:t>
            </a:r>
            <a:r>
              <a:rPr lang="en-US" sz="1400" dirty="0" smtClean="0"/>
              <a:t>. </a:t>
            </a:r>
            <a:r>
              <a:rPr lang="en-US" sz="1400" i="1" dirty="0" smtClean="0"/>
              <a:t>ACS Chemical Neuroscience</a:t>
            </a:r>
            <a:endParaRPr lang="en-US" sz="1400" i="1" dirty="0"/>
          </a:p>
        </p:txBody>
      </p:sp>
      <p:sp>
        <p:nvSpPr>
          <p:cNvPr id="2" name="Date Placeholder 1"/>
          <p:cNvSpPr>
            <a:spLocks noGrp="1"/>
          </p:cNvSpPr>
          <p:nvPr>
            <p:ph type="dt" sz="half" idx="10"/>
          </p:nvPr>
        </p:nvSpPr>
        <p:spPr/>
        <p:txBody>
          <a:bodyPr/>
          <a:lstStyle/>
          <a:p>
            <a:pPr eaLnBrk="1" latinLnBrk="0" hangingPunct="1"/>
            <a:fld id="{02307407-FEA1-4589-BA82-748F1D7504E3}" type="datetime1">
              <a:rPr lang="en-US" smtClean="0"/>
              <a:t>5/21/2012</a:t>
            </a:fld>
            <a:endParaRPr lang="en-US" dirty="0"/>
          </a:p>
        </p:txBody>
      </p:sp>
    </p:spTree>
    <p:extLst>
      <p:ext uri="{BB962C8B-B14F-4D97-AF65-F5344CB8AC3E}">
        <p14:creationId xmlns:p14="http://schemas.microsoft.com/office/powerpoint/2010/main" val="10540686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bwMode="auto">
          <a:xfrm>
            <a:off x="228600" y="1295400"/>
            <a:ext cx="8077200" cy="5562600"/>
          </a:xfrm>
          <a:noFill/>
          <a:ln>
            <a:miter lim="800000"/>
            <a:headEnd/>
            <a:tailEnd/>
          </a:ln>
        </p:spPr>
        <p:txBody>
          <a:bodyPr vert="horz" wrap="square" lIns="91440" tIns="45720" rIns="91440" bIns="45720" numCol="1" anchor="t" anchorCtr="0" compatLnSpc="1">
            <a:prstTxWarp prst="textNoShape">
              <a:avLst/>
            </a:prstTxWarp>
            <a:normAutofit/>
          </a:bodyPr>
          <a:lstStyle/>
          <a:p>
            <a:pPr marL="228600" indent="0" eaLnBrk="1" hangingPunct="1">
              <a:buFontTx/>
              <a:buNone/>
              <a:tabLst>
                <a:tab pos="292100" algn="l"/>
                <a:tab pos="571500" algn="l"/>
              </a:tabLst>
            </a:pPr>
            <a:endParaRPr lang="en-US" sz="2000" dirty="0" smtClean="0">
              <a:latin typeface="Century Gothic" pitchFamily="34" charset="0"/>
            </a:endParaRPr>
          </a:p>
          <a:p>
            <a:pPr marL="228600" indent="0" eaLnBrk="1" hangingPunct="1">
              <a:buFontTx/>
              <a:buNone/>
              <a:tabLst>
                <a:tab pos="292100" algn="l"/>
                <a:tab pos="571500" algn="l"/>
              </a:tabLst>
            </a:pPr>
            <a:r>
              <a:rPr lang="en-US" sz="2000" dirty="0" smtClean="0">
                <a:latin typeface="Century Gothic" pitchFamily="34" charset="0"/>
              </a:rPr>
              <a:t>		</a:t>
            </a:r>
          </a:p>
          <a:p>
            <a:pPr marL="228600" indent="0" eaLnBrk="1" hangingPunct="1">
              <a:buFontTx/>
              <a:buNone/>
              <a:tabLst>
                <a:tab pos="292100" algn="l"/>
                <a:tab pos="571500" algn="l"/>
              </a:tabLst>
            </a:pPr>
            <a:endParaRPr lang="en-US" sz="2000" dirty="0" smtClean="0">
              <a:latin typeface="Century Gothic" pitchFamily="34" charset="0"/>
            </a:endParaRPr>
          </a:p>
          <a:p>
            <a:pPr marL="228600" indent="0" eaLnBrk="1" hangingPunct="1">
              <a:buFontTx/>
              <a:buNone/>
              <a:tabLst>
                <a:tab pos="292100" algn="l"/>
                <a:tab pos="571500" algn="l"/>
              </a:tabLst>
            </a:pPr>
            <a:endParaRPr lang="en-US" sz="2000" dirty="0" smtClean="0">
              <a:latin typeface="Century Gothic" pitchFamily="34" charset="0"/>
            </a:endParaRPr>
          </a:p>
          <a:p>
            <a:pPr marL="228600" indent="0" eaLnBrk="1" hangingPunct="1">
              <a:buFontTx/>
              <a:buNone/>
              <a:tabLst>
                <a:tab pos="292100" algn="l"/>
                <a:tab pos="571500" algn="l"/>
              </a:tabLst>
            </a:pPr>
            <a:endParaRPr lang="en-US" sz="2000" dirty="0" smtClean="0">
              <a:latin typeface="Century Gothic" pitchFamily="34" charset="0"/>
            </a:endParaRPr>
          </a:p>
          <a:p>
            <a:pPr marL="228600" indent="0" eaLnBrk="1" hangingPunct="1">
              <a:buFontTx/>
              <a:buNone/>
              <a:tabLst>
                <a:tab pos="292100" algn="l"/>
                <a:tab pos="571500" algn="l"/>
              </a:tabLst>
            </a:pPr>
            <a:r>
              <a:rPr lang="en-US" sz="2000" dirty="0" smtClean="0">
                <a:latin typeface="Century Gothic" pitchFamily="34" charset="0"/>
              </a:rPr>
              <a:t>	</a:t>
            </a:r>
          </a:p>
        </p:txBody>
      </p:sp>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GETTING STARTED</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5" name="Content Placeholder 2"/>
          <p:cNvSpPr txBox="1">
            <a:spLocks/>
          </p:cNvSpPr>
          <p:nvPr/>
        </p:nvSpPr>
        <p:spPr bwMode="auto">
          <a:xfrm>
            <a:off x="217052" y="1219200"/>
            <a:ext cx="7924800" cy="1600200"/>
          </a:xfrm>
          <a:prstGeom prst="rect">
            <a:avLst/>
          </a:prstGeom>
          <a:noFill/>
          <a:ln>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228600" indent="0">
              <a:buFontTx/>
              <a:buNone/>
              <a:tabLst>
                <a:tab pos="292100" algn="l"/>
                <a:tab pos="571500" algn="l"/>
              </a:tabLst>
            </a:pPr>
            <a:r>
              <a:rPr lang="en-US" sz="1800" dirty="0" smtClean="0">
                <a:latin typeface="Century Gothic" pitchFamily="34" charset="0"/>
              </a:rPr>
              <a:t>Scientific publications / conferences</a:t>
            </a:r>
          </a:p>
          <a:p>
            <a:pPr marL="806450" lvl="1">
              <a:buFont typeface="Wingdings" pitchFamily="2" charset="2"/>
              <a:buChar char="q"/>
              <a:tabLst>
                <a:tab pos="292100" algn="l"/>
                <a:tab pos="571500" algn="l"/>
              </a:tabLst>
            </a:pPr>
            <a:r>
              <a:rPr lang="en-US" sz="1600" dirty="0" smtClean="0">
                <a:solidFill>
                  <a:schemeClr val="bg1">
                    <a:lumMod val="65000"/>
                  </a:schemeClr>
                </a:solidFill>
                <a:latin typeface="Century Gothic" pitchFamily="34" charset="0"/>
              </a:rPr>
              <a:t>Significant new findings in the field</a:t>
            </a:r>
          </a:p>
          <a:p>
            <a:pPr marL="806450" lvl="1">
              <a:buFont typeface="Wingdings" pitchFamily="2" charset="2"/>
              <a:buChar char="q"/>
              <a:tabLst>
                <a:tab pos="292100" algn="l"/>
                <a:tab pos="571500" algn="l"/>
              </a:tabLst>
            </a:pPr>
            <a:r>
              <a:rPr lang="en-US" sz="1600" dirty="0" smtClean="0">
                <a:latin typeface="Century Gothic" pitchFamily="34" charset="0"/>
              </a:rPr>
              <a:t>Discoveries from other fields applied to current field</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495550"/>
            <a:ext cx="2146300" cy="321945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495550"/>
            <a:ext cx="2143125" cy="321945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sp>
        <p:nvSpPr>
          <p:cNvPr id="10" name="TextBox 9"/>
          <p:cNvSpPr txBox="1"/>
          <p:nvPr/>
        </p:nvSpPr>
        <p:spPr>
          <a:xfrm>
            <a:off x="1752600" y="5940610"/>
            <a:ext cx="3657600" cy="261610"/>
          </a:xfrm>
          <a:prstGeom prst="rect">
            <a:avLst/>
          </a:prstGeom>
          <a:noFill/>
        </p:spPr>
        <p:txBody>
          <a:bodyPr wrap="square" rtlCol="0">
            <a:spAutoFit/>
          </a:bodyPr>
          <a:lstStyle/>
          <a:p>
            <a:r>
              <a:rPr lang="en-US" sz="1100" dirty="0">
                <a:latin typeface="Century Gothic" pitchFamily="34" charset="0"/>
              </a:rPr>
              <a:t>Source: </a:t>
            </a:r>
            <a:r>
              <a:rPr lang="en-US" sz="1100" dirty="0" smtClean="0">
                <a:latin typeface="Century Gothic" pitchFamily="34" charset="0"/>
              </a:rPr>
              <a:t>American Association for Cancer Research</a:t>
            </a:r>
            <a:endParaRPr lang="en-US" sz="1100" dirty="0">
              <a:latin typeface="Century Gothic" pitchFamily="34" charset="0"/>
            </a:endParaRPr>
          </a:p>
        </p:txBody>
      </p:sp>
      <p:sp>
        <p:nvSpPr>
          <p:cNvPr id="12"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SOURCES OF IDEAS: CONFERENCES</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2" name="Date Placeholder 1"/>
          <p:cNvSpPr>
            <a:spLocks noGrp="1"/>
          </p:cNvSpPr>
          <p:nvPr>
            <p:ph type="dt" sz="half" idx="10"/>
          </p:nvPr>
        </p:nvSpPr>
        <p:spPr/>
        <p:txBody>
          <a:bodyPr/>
          <a:lstStyle/>
          <a:p>
            <a:pPr eaLnBrk="1" latinLnBrk="0" hangingPunct="1"/>
            <a:fld id="{72B0DE93-70D1-4B9E-B516-E97F3DA979FE}" type="datetime1">
              <a:rPr lang="en-US" smtClean="0"/>
              <a:t>5/21/2012</a:t>
            </a:fld>
            <a:endParaRPr lang="en-US" dirty="0"/>
          </a:p>
        </p:txBody>
      </p:sp>
    </p:spTree>
    <p:extLst>
      <p:ext uri="{BB962C8B-B14F-4D97-AF65-F5344CB8AC3E}">
        <p14:creationId xmlns:p14="http://schemas.microsoft.com/office/powerpoint/2010/main" val="37628905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bwMode="auto">
          <a:xfrm>
            <a:off x="228600" y="1295400"/>
            <a:ext cx="8077200" cy="5562600"/>
          </a:xfrm>
          <a:noFill/>
          <a:ln>
            <a:miter lim="800000"/>
            <a:headEnd/>
            <a:tailEnd/>
          </a:ln>
        </p:spPr>
        <p:txBody>
          <a:bodyPr vert="horz" wrap="square" lIns="91440" tIns="45720" rIns="91440" bIns="45720" numCol="1" anchor="t" anchorCtr="0" compatLnSpc="1">
            <a:prstTxWarp prst="textNoShape">
              <a:avLst/>
            </a:prstTxWarp>
            <a:normAutofit/>
          </a:bodyPr>
          <a:lstStyle/>
          <a:p>
            <a:pPr marL="228600" indent="0" eaLnBrk="1" hangingPunct="1">
              <a:buFontTx/>
              <a:buNone/>
              <a:tabLst>
                <a:tab pos="292100" algn="l"/>
                <a:tab pos="571500" algn="l"/>
              </a:tabLst>
            </a:pPr>
            <a:endParaRPr lang="en-US" sz="2000" dirty="0" smtClean="0">
              <a:latin typeface="Century Gothic" pitchFamily="34" charset="0"/>
            </a:endParaRPr>
          </a:p>
          <a:p>
            <a:pPr marL="228600" indent="0" eaLnBrk="1" hangingPunct="1">
              <a:buFontTx/>
              <a:buNone/>
              <a:tabLst>
                <a:tab pos="292100" algn="l"/>
                <a:tab pos="571500" algn="l"/>
              </a:tabLst>
            </a:pPr>
            <a:r>
              <a:rPr lang="en-US" sz="2000" dirty="0" smtClean="0">
                <a:latin typeface="Century Gothic" pitchFamily="34" charset="0"/>
              </a:rPr>
              <a:t>		</a:t>
            </a:r>
          </a:p>
          <a:p>
            <a:pPr marL="228600" indent="0" eaLnBrk="1" hangingPunct="1">
              <a:buFontTx/>
              <a:buNone/>
              <a:tabLst>
                <a:tab pos="292100" algn="l"/>
                <a:tab pos="571500" algn="l"/>
              </a:tabLst>
            </a:pPr>
            <a:endParaRPr lang="en-US" sz="2000" dirty="0" smtClean="0">
              <a:latin typeface="Century Gothic" pitchFamily="34" charset="0"/>
            </a:endParaRPr>
          </a:p>
          <a:p>
            <a:pPr marL="228600" indent="0" eaLnBrk="1" hangingPunct="1">
              <a:buFontTx/>
              <a:buNone/>
              <a:tabLst>
                <a:tab pos="292100" algn="l"/>
                <a:tab pos="571500" algn="l"/>
              </a:tabLst>
            </a:pPr>
            <a:endParaRPr lang="en-US" sz="2000" dirty="0" smtClean="0">
              <a:latin typeface="Century Gothic" pitchFamily="34" charset="0"/>
            </a:endParaRPr>
          </a:p>
          <a:p>
            <a:pPr marL="228600" indent="0" eaLnBrk="1" hangingPunct="1">
              <a:buFontTx/>
              <a:buNone/>
              <a:tabLst>
                <a:tab pos="292100" algn="l"/>
                <a:tab pos="571500" algn="l"/>
              </a:tabLst>
            </a:pPr>
            <a:endParaRPr lang="en-US" sz="2000" dirty="0" smtClean="0">
              <a:latin typeface="Century Gothic" pitchFamily="34" charset="0"/>
            </a:endParaRPr>
          </a:p>
          <a:p>
            <a:pPr marL="228600" indent="0" eaLnBrk="1" hangingPunct="1">
              <a:buFontTx/>
              <a:buNone/>
              <a:tabLst>
                <a:tab pos="292100" algn="l"/>
                <a:tab pos="571500" algn="l"/>
              </a:tabLst>
            </a:pPr>
            <a:r>
              <a:rPr lang="en-US" sz="2000" dirty="0" smtClean="0">
                <a:latin typeface="Century Gothic" pitchFamily="34" charset="0"/>
              </a:rPr>
              <a:t>	</a:t>
            </a:r>
          </a:p>
        </p:txBody>
      </p:sp>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GETTING STARTED</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5" name="Content Placeholder 2"/>
          <p:cNvSpPr txBox="1">
            <a:spLocks/>
          </p:cNvSpPr>
          <p:nvPr/>
        </p:nvSpPr>
        <p:spPr bwMode="auto">
          <a:xfrm>
            <a:off x="574829" y="1143000"/>
            <a:ext cx="3429000" cy="1093381"/>
          </a:xfrm>
          <a:prstGeom prst="rect">
            <a:avLst/>
          </a:prstGeom>
          <a:noFill/>
          <a:ln>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228600" indent="0">
              <a:buFontTx/>
              <a:buNone/>
              <a:tabLst>
                <a:tab pos="292100" algn="l"/>
                <a:tab pos="571500" algn="l"/>
              </a:tabLst>
            </a:pPr>
            <a:r>
              <a:rPr lang="en-US" sz="1800" dirty="0" smtClean="0">
                <a:latin typeface="Century Gothic" pitchFamily="34" charset="0"/>
              </a:rPr>
              <a:t>Collaboration</a:t>
            </a:r>
            <a:r>
              <a:rPr lang="en-US" sz="1600" dirty="0" smtClean="0">
                <a:latin typeface="Century Gothic" pitchFamily="34" charset="0"/>
              </a:rPr>
              <a:t>	</a:t>
            </a:r>
          </a:p>
          <a:p>
            <a:pPr marL="806450" lvl="1">
              <a:buFont typeface="Wingdings" pitchFamily="2" charset="2"/>
              <a:buChar char="q"/>
              <a:tabLst>
                <a:tab pos="292100" algn="l"/>
                <a:tab pos="571500" algn="l"/>
              </a:tabLst>
            </a:pPr>
            <a:r>
              <a:rPr lang="en-US" sz="1600" dirty="0" smtClean="0">
                <a:latin typeface="Century Gothic" pitchFamily="34" charset="0"/>
              </a:rPr>
              <a:t>Intramural</a:t>
            </a:r>
          </a:p>
          <a:p>
            <a:pPr marL="806450" lvl="1">
              <a:buFont typeface="Wingdings" pitchFamily="2" charset="2"/>
              <a:buChar char="q"/>
              <a:tabLst>
                <a:tab pos="292100" algn="l"/>
                <a:tab pos="571500" algn="l"/>
              </a:tabLst>
            </a:pPr>
            <a:r>
              <a:rPr lang="en-US" sz="1600" dirty="0" smtClean="0">
                <a:latin typeface="Century Gothic" pitchFamily="34" charset="0"/>
              </a:rPr>
              <a:t>Extramural</a:t>
            </a:r>
          </a:p>
        </p:txBody>
      </p:sp>
      <p:sp>
        <p:nvSpPr>
          <p:cNvPr id="11"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SOURCES OF IDEAS: COLLABORATION</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8553" y="3200400"/>
            <a:ext cx="2628900"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312" y="2236381"/>
            <a:ext cx="2008339" cy="747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96853" y="2057401"/>
            <a:ext cx="2455322" cy="926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04435" y="2252291"/>
            <a:ext cx="952500"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55704" y="3223846"/>
            <a:ext cx="2705861" cy="1710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9312" y="5257800"/>
            <a:ext cx="2318598"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14775" y="5096398"/>
            <a:ext cx="1162050" cy="116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52175" y="5226160"/>
            <a:ext cx="2219325" cy="902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pPr eaLnBrk="1" latinLnBrk="0" hangingPunct="1"/>
            <a:fld id="{ED7D98E8-DC0F-402B-BE80-377AD912D2C3}" type="datetime1">
              <a:rPr lang="en-US" smtClean="0"/>
              <a:t>5/21/2012</a:t>
            </a:fld>
            <a:endParaRPr lang="en-US" dirty="0"/>
          </a:p>
        </p:txBody>
      </p:sp>
    </p:spTree>
    <p:extLst>
      <p:ext uri="{BB962C8B-B14F-4D97-AF65-F5344CB8AC3E}">
        <p14:creationId xmlns:p14="http://schemas.microsoft.com/office/powerpoint/2010/main" val="20973828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bwMode="auto">
          <a:xfrm>
            <a:off x="228600" y="1295400"/>
            <a:ext cx="8077200" cy="5562600"/>
          </a:xfrm>
          <a:noFill/>
          <a:ln>
            <a:miter lim="800000"/>
            <a:headEnd/>
            <a:tailEnd/>
          </a:ln>
        </p:spPr>
        <p:txBody>
          <a:bodyPr vert="horz" wrap="square" lIns="91440" tIns="45720" rIns="91440" bIns="45720" numCol="1" anchor="t" anchorCtr="0" compatLnSpc="1">
            <a:prstTxWarp prst="textNoShape">
              <a:avLst/>
            </a:prstTxWarp>
            <a:normAutofit/>
          </a:bodyPr>
          <a:lstStyle/>
          <a:p>
            <a:pPr marL="228600" indent="0" eaLnBrk="1" hangingPunct="1">
              <a:buFontTx/>
              <a:buNone/>
              <a:tabLst>
                <a:tab pos="292100" algn="l"/>
                <a:tab pos="571500" algn="l"/>
              </a:tabLst>
            </a:pPr>
            <a:endParaRPr lang="en-US" sz="2000" dirty="0" smtClean="0">
              <a:latin typeface="Century Gothic" pitchFamily="34" charset="0"/>
            </a:endParaRPr>
          </a:p>
          <a:p>
            <a:pPr marL="228600" indent="0" eaLnBrk="1" hangingPunct="1">
              <a:buFontTx/>
              <a:buNone/>
              <a:tabLst>
                <a:tab pos="292100" algn="l"/>
                <a:tab pos="571500" algn="l"/>
              </a:tabLst>
            </a:pPr>
            <a:r>
              <a:rPr lang="en-US" sz="2000" dirty="0" smtClean="0">
                <a:latin typeface="Century Gothic" pitchFamily="34" charset="0"/>
              </a:rPr>
              <a:t>		</a:t>
            </a:r>
          </a:p>
          <a:p>
            <a:pPr marL="228600" indent="0" eaLnBrk="1" hangingPunct="1">
              <a:buFontTx/>
              <a:buNone/>
              <a:tabLst>
                <a:tab pos="292100" algn="l"/>
                <a:tab pos="571500" algn="l"/>
              </a:tabLst>
            </a:pPr>
            <a:endParaRPr lang="en-US" sz="2000" dirty="0" smtClean="0">
              <a:latin typeface="Century Gothic" pitchFamily="34" charset="0"/>
            </a:endParaRPr>
          </a:p>
          <a:p>
            <a:pPr marL="228600" indent="0" eaLnBrk="1" hangingPunct="1">
              <a:buFontTx/>
              <a:buNone/>
              <a:tabLst>
                <a:tab pos="292100" algn="l"/>
                <a:tab pos="571500" algn="l"/>
              </a:tabLst>
            </a:pPr>
            <a:endParaRPr lang="en-US" sz="2000" dirty="0" smtClean="0">
              <a:latin typeface="Century Gothic" pitchFamily="34" charset="0"/>
            </a:endParaRPr>
          </a:p>
          <a:p>
            <a:pPr marL="228600" indent="0" eaLnBrk="1" hangingPunct="1">
              <a:buFontTx/>
              <a:buNone/>
              <a:tabLst>
                <a:tab pos="292100" algn="l"/>
                <a:tab pos="571500" algn="l"/>
              </a:tabLst>
            </a:pPr>
            <a:endParaRPr lang="en-US" sz="2000" dirty="0" smtClean="0">
              <a:latin typeface="Century Gothic" pitchFamily="34" charset="0"/>
            </a:endParaRPr>
          </a:p>
          <a:p>
            <a:pPr marL="228600" indent="0" eaLnBrk="1" hangingPunct="1">
              <a:buFontTx/>
              <a:buNone/>
              <a:tabLst>
                <a:tab pos="292100" algn="l"/>
                <a:tab pos="571500" algn="l"/>
              </a:tabLst>
            </a:pPr>
            <a:r>
              <a:rPr lang="en-US" sz="2000" dirty="0" smtClean="0">
                <a:latin typeface="Century Gothic" pitchFamily="34" charset="0"/>
              </a:rPr>
              <a:t>	</a:t>
            </a:r>
          </a:p>
        </p:txBody>
      </p:sp>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GETTING STARTED</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5" name="Content Placeholder 2"/>
          <p:cNvSpPr txBox="1">
            <a:spLocks/>
          </p:cNvSpPr>
          <p:nvPr/>
        </p:nvSpPr>
        <p:spPr bwMode="auto">
          <a:xfrm>
            <a:off x="457200" y="1295400"/>
            <a:ext cx="6213322" cy="914400"/>
          </a:xfrm>
          <a:prstGeom prst="rect">
            <a:avLst/>
          </a:prstGeom>
          <a:noFill/>
          <a:ln>
            <a:miter lim="800000"/>
            <a:headEnd/>
            <a:tailEnd/>
          </a:ln>
        </p:spPr>
        <p:txBody>
          <a:bodyPr vert="horz" wrap="square" lIns="91440" tIns="45720" rIns="91440" bIns="45720" numCol="1" anchor="t" anchorCtr="0" compatLnSpc="1">
            <a:prstTxWarp prst="textNoShape">
              <a:avLst/>
            </a:prstTxWarp>
            <a:normAutofit lnSpcReduction="10000"/>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228600" indent="0">
              <a:buFontTx/>
              <a:buNone/>
              <a:tabLst>
                <a:tab pos="292100" algn="l"/>
                <a:tab pos="571500" algn="l"/>
              </a:tabLst>
            </a:pPr>
            <a:r>
              <a:rPr lang="en-US" sz="1800" dirty="0" smtClean="0">
                <a:latin typeface="Century Gothic" pitchFamily="34" charset="0"/>
              </a:rPr>
              <a:t>Serendipity</a:t>
            </a:r>
          </a:p>
          <a:p>
            <a:pPr marL="806450" lvl="1">
              <a:buFont typeface="Wingdings" pitchFamily="2" charset="2"/>
              <a:buChar char="q"/>
              <a:tabLst>
                <a:tab pos="292100" algn="l"/>
                <a:tab pos="571500" algn="l"/>
              </a:tabLst>
            </a:pPr>
            <a:r>
              <a:rPr lang="en-US" sz="1600" dirty="0" smtClean="0">
                <a:latin typeface="Century Gothic" pitchFamily="34" charset="0"/>
              </a:rPr>
              <a:t>Dr. Danny Parker (FSEC) enjoying a quiet afternoon</a:t>
            </a:r>
          </a:p>
          <a:p>
            <a:pPr marL="520700" lvl="1" indent="0">
              <a:buNone/>
              <a:tabLst>
                <a:tab pos="292100" algn="l"/>
                <a:tab pos="571500" algn="l"/>
              </a:tabLst>
            </a:pPr>
            <a:r>
              <a:rPr lang="en-US" sz="1600" dirty="0" smtClean="0">
                <a:latin typeface="Century Gothic" pitchFamily="34" charset="0"/>
              </a:rPr>
              <a:t> on his porch…</a:t>
            </a:r>
          </a:p>
        </p:txBody>
      </p:sp>
      <p:sp>
        <p:nvSpPr>
          <p:cNvPr id="10" name="Rectangle 9"/>
          <p:cNvSpPr/>
          <p:nvPr/>
        </p:nvSpPr>
        <p:spPr>
          <a:xfrm>
            <a:off x="990600" y="5543370"/>
            <a:ext cx="5679922" cy="400110"/>
          </a:xfrm>
          <a:prstGeom prst="rect">
            <a:avLst/>
          </a:prstGeom>
        </p:spPr>
        <p:txBody>
          <a:bodyPr wrap="square">
            <a:spAutoFit/>
          </a:bodyPr>
          <a:lstStyle/>
          <a:p>
            <a:r>
              <a:rPr lang="en-US" sz="1000" dirty="0" smtClean="0">
                <a:latin typeface="Century Gothic" pitchFamily="34" charset="0"/>
              </a:rPr>
              <a:t>Sources</a:t>
            </a:r>
            <a:r>
              <a:rPr lang="en-US" sz="1000" dirty="0" smtClean="0">
                <a:solidFill>
                  <a:srgbClr val="000000"/>
                </a:solidFill>
                <a:latin typeface="Century Gothic" pitchFamily="34" charset="0"/>
              </a:rPr>
              <a:t>:  http</a:t>
            </a:r>
            <a:r>
              <a:rPr lang="en-US" sz="1000" dirty="0">
                <a:solidFill>
                  <a:srgbClr val="000000"/>
                </a:solidFill>
                <a:latin typeface="Century Gothic" pitchFamily="34" charset="0"/>
              </a:rPr>
              <a:t>://</a:t>
            </a:r>
            <a:r>
              <a:rPr lang="en-US" sz="1000" dirty="0" smtClean="0">
                <a:solidFill>
                  <a:srgbClr val="000000"/>
                </a:solidFill>
                <a:latin typeface="Century Gothic" pitchFamily="34" charset="0"/>
              </a:rPr>
              <a:t>www.research.ucf.edu/news/20110706CeilingFanSetsRecord.html;</a:t>
            </a:r>
          </a:p>
          <a:p>
            <a:r>
              <a:rPr lang="en-US" sz="1000" dirty="0">
                <a:solidFill>
                  <a:srgbClr val="000000"/>
                </a:solidFill>
                <a:latin typeface="Century Gothic" pitchFamily="34" charset="0"/>
              </a:rPr>
              <a:t> </a:t>
            </a:r>
            <a:r>
              <a:rPr lang="en-US" sz="1000" dirty="0" smtClean="0">
                <a:solidFill>
                  <a:srgbClr val="000000"/>
                </a:solidFill>
                <a:latin typeface="Century Gothic" pitchFamily="34" charset="0"/>
              </a:rPr>
              <a:t>               http</a:t>
            </a:r>
            <a:r>
              <a:rPr lang="en-US" sz="1000" dirty="0">
                <a:solidFill>
                  <a:srgbClr val="000000"/>
                </a:solidFill>
                <a:latin typeface="Century Gothic" pitchFamily="34" charset="0"/>
              </a:rPr>
              <a:t>://www.gossamerwind.com/content/what-so-special-about-these-fans-0</a:t>
            </a:r>
          </a:p>
        </p:txBody>
      </p:sp>
      <p:sp>
        <p:nvSpPr>
          <p:cNvPr id="12"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SOURCES OF IDEAS: SERENDIPITY</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pic>
        <p:nvPicPr>
          <p:cNvPr id="2050" name="Picture 2" descr="http://www.research.ucf.edu/images/CG6D5147_400x26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532634"/>
            <a:ext cx="4223820" cy="2819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81749" y="5974257"/>
            <a:ext cx="4613122" cy="369332"/>
          </a:xfrm>
          <a:prstGeom prst="rect">
            <a:avLst/>
          </a:prstGeom>
          <a:noFill/>
        </p:spPr>
        <p:txBody>
          <a:bodyPr wrap="none" rtlCol="0">
            <a:spAutoFit/>
          </a:bodyPr>
          <a:lstStyle/>
          <a:p>
            <a:r>
              <a:rPr lang="en-US" dirty="0"/>
              <a:t>1.7 Million Sold - UCF Ceiling Fan Sets </a:t>
            </a:r>
            <a:r>
              <a:rPr lang="en-US" dirty="0" smtClean="0"/>
              <a:t>Record</a:t>
            </a:r>
            <a:endParaRPr lang="en-US" dirty="0"/>
          </a:p>
        </p:txBody>
      </p:sp>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0100" y="210493"/>
            <a:ext cx="1818738" cy="6155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pPr eaLnBrk="1" latinLnBrk="0" hangingPunct="1"/>
            <a:fld id="{82A316E9-0E34-4821-9884-C2472984852E}" type="datetime1">
              <a:rPr lang="en-US" smtClean="0"/>
              <a:t>5/21/2012</a:t>
            </a:fld>
            <a:endParaRPr lang="en-US" dirty="0"/>
          </a:p>
        </p:txBody>
      </p:sp>
    </p:spTree>
    <p:extLst>
      <p:ext uri="{BB962C8B-B14F-4D97-AF65-F5344CB8AC3E}">
        <p14:creationId xmlns:p14="http://schemas.microsoft.com/office/powerpoint/2010/main" val="23158639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bwMode="auto">
          <a:xfrm>
            <a:off x="228600" y="1295400"/>
            <a:ext cx="8077200" cy="5562600"/>
          </a:xfrm>
          <a:noFill/>
          <a:ln>
            <a:miter lim="800000"/>
            <a:headEnd/>
            <a:tailEnd/>
          </a:ln>
        </p:spPr>
        <p:txBody>
          <a:bodyPr vert="horz" wrap="square" lIns="91440" tIns="45720" rIns="91440" bIns="45720" numCol="1" anchor="t" anchorCtr="0" compatLnSpc="1">
            <a:prstTxWarp prst="textNoShape">
              <a:avLst/>
            </a:prstTxWarp>
            <a:normAutofit/>
          </a:bodyPr>
          <a:lstStyle/>
          <a:p>
            <a:pPr marL="228600" indent="0" eaLnBrk="1" hangingPunct="1">
              <a:buFontTx/>
              <a:buNone/>
              <a:tabLst>
                <a:tab pos="292100" algn="l"/>
                <a:tab pos="571500" algn="l"/>
              </a:tabLst>
            </a:pPr>
            <a:endParaRPr lang="en-US" sz="2000" dirty="0" smtClean="0">
              <a:latin typeface="Century Gothic" pitchFamily="34" charset="0"/>
            </a:endParaRPr>
          </a:p>
          <a:p>
            <a:pPr marL="228600" indent="0" eaLnBrk="1" hangingPunct="1">
              <a:buFontTx/>
              <a:buNone/>
              <a:tabLst>
                <a:tab pos="292100" algn="l"/>
                <a:tab pos="571500" algn="l"/>
              </a:tabLst>
            </a:pPr>
            <a:r>
              <a:rPr lang="en-US" sz="2000" dirty="0" smtClean="0">
                <a:latin typeface="Century Gothic" pitchFamily="34" charset="0"/>
              </a:rPr>
              <a:t>		</a:t>
            </a:r>
          </a:p>
          <a:p>
            <a:pPr marL="228600" indent="0" eaLnBrk="1" hangingPunct="1">
              <a:buFontTx/>
              <a:buNone/>
              <a:tabLst>
                <a:tab pos="292100" algn="l"/>
                <a:tab pos="571500" algn="l"/>
              </a:tabLst>
            </a:pPr>
            <a:endParaRPr lang="en-US" sz="2000" dirty="0" smtClean="0">
              <a:latin typeface="Century Gothic" pitchFamily="34" charset="0"/>
            </a:endParaRPr>
          </a:p>
          <a:p>
            <a:pPr marL="228600" indent="0" eaLnBrk="1" hangingPunct="1">
              <a:buFontTx/>
              <a:buNone/>
              <a:tabLst>
                <a:tab pos="292100" algn="l"/>
                <a:tab pos="571500" algn="l"/>
              </a:tabLst>
            </a:pPr>
            <a:endParaRPr lang="en-US" sz="2000" dirty="0" smtClean="0">
              <a:latin typeface="Century Gothic" pitchFamily="34" charset="0"/>
            </a:endParaRPr>
          </a:p>
          <a:p>
            <a:pPr marL="228600" indent="0" eaLnBrk="1" hangingPunct="1">
              <a:buFontTx/>
              <a:buNone/>
              <a:tabLst>
                <a:tab pos="292100" algn="l"/>
                <a:tab pos="571500" algn="l"/>
              </a:tabLst>
            </a:pPr>
            <a:endParaRPr lang="en-US" sz="2000" dirty="0" smtClean="0">
              <a:latin typeface="Century Gothic" pitchFamily="34" charset="0"/>
            </a:endParaRPr>
          </a:p>
          <a:p>
            <a:pPr marL="228600" indent="0" eaLnBrk="1" hangingPunct="1">
              <a:buFontTx/>
              <a:buNone/>
              <a:tabLst>
                <a:tab pos="292100" algn="l"/>
                <a:tab pos="571500" algn="l"/>
              </a:tabLst>
            </a:pPr>
            <a:r>
              <a:rPr lang="en-US" sz="2000" dirty="0" smtClean="0">
                <a:latin typeface="Century Gothic" pitchFamily="34" charset="0"/>
              </a:rPr>
              <a:t>	</a:t>
            </a:r>
          </a:p>
        </p:txBody>
      </p:sp>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rgbClr val="C17529">
                    <a:lumMod val="50000"/>
                  </a:srgbClr>
                </a:solidFill>
                <a:effectLst>
                  <a:outerShdw blurRad="38100" dist="38100" dir="2700000" algn="tl">
                    <a:srgbClr val="000000">
                      <a:alpha val="43137"/>
                    </a:srgbClr>
                  </a:outerShdw>
                </a:effectLst>
                <a:latin typeface="Century Gothic" pitchFamily="34" charset="0"/>
              </a:rPr>
              <a:t>GETTING STARTED</a:t>
            </a:r>
            <a:endParaRPr lang="en-US" b="1" dirty="0">
              <a:solidFill>
                <a:srgbClr val="C17529">
                  <a:lumMod val="50000"/>
                </a:srgb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rgbClr val="C17529"/>
              </a:solidFill>
              <a:effectLst>
                <a:outerShdw blurRad="38100" dist="38100" dir="2700000" algn="tl">
                  <a:srgbClr val="000000">
                    <a:alpha val="43137"/>
                  </a:srgbClr>
                </a:outerShdw>
              </a:effectLst>
              <a:latin typeface="Century Gothic" pitchFamily="34" charset="0"/>
            </a:endParaRPr>
          </a:p>
        </p:txBody>
      </p:sp>
      <p:sp>
        <p:nvSpPr>
          <p:cNvPr id="5" name="Content Placeholder 2"/>
          <p:cNvSpPr txBox="1">
            <a:spLocks/>
          </p:cNvSpPr>
          <p:nvPr/>
        </p:nvSpPr>
        <p:spPr bwMode="auto">
          <a:xfrm>
            <a:off x="228600" y="1295400"/>
            <a:ext cx="8077200" cy="5562600"/>
          </a:xfrm>
          <a:prstGeom prst="rect">
            <a:avLst/>
          </a:prstGeom>
          <a:noFill/>
          <a:ln>
            <a:miter lim="800000"/>
            <a:headEnd/>
            <a:tailEnd/>
          </a:ln>
        </p:spPr>
        <p:txBody>
          <a:bodyPr vert="horz" wrap="square" lIns="91440" tIns="45720" rIns="91440" bIns="45720" numCol="1" anchor="t" anchorCtr="0" compatLnSpc="1">
            <a:prstTxWarp prst="textNoShape">
              <a:avLst/>
            </a:prstTxWarp>
            <a:normAutofit fontScale="85000" lnSpcReduction="20000"/>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228600" indent="0">
              <a:buClr>
                <a:srgbClr val="F0A22E"/>
              </a:buClr>
              <a:buFontTx/>
              <a:buNone/>
              <a:tabLst>
                <a:tab pos="292100" algn="l"/>
                <a:tab pos="571500" algn="l"/>
              </a:tabLst>
            </a:pPr>
            <a:r>
              <a:rPr lang="en-US" sz="2100" dirty="0" smtClean="0">
                <a:solidFill>
                  <a:srgbClr val="4E3B30"/>
                </a:solidFill>
                <a:latin typeface="Century Gothic" pitchFamily="34" charset="0"/>
              </a:rPr>
              <a:t>Research results</a:t>
            </a:r>
            <a:r>
              <a:rPr lang="en-US" sz="1400" dirty="0" smtClean="0">
                <a:solidFill>
                  <a:srgbClr val="4E3B30"/>
                </a:solidFill>
                <a:latin typeface="Century Gothic" pitchFamily="34" charset="0"/>
              </a:rPr>
              <a:t>	</a:t>
            </a:r>
          </a:p>
          <a:p>
            <a:pPr marL="806450" lvl="1">
              <a:buClr>
                <a:srgbClr val="F0A22E"/>
              </a:buClr>
              <a:buFont typeface="Wingdings" pitchFamily="2" charset="2"/>
              <a:buChar char="q"/>
              <a:tabLst>
                <a:tab pos="292100" algn="l"/>
                <a:tab pos="571500" algn="l"/>
              </a:tabLst>
            </a:pPr>
            <a:r>
              <a:rPr lang="en-US" sz="1800" dirty="0" smtClean="0">
                <a:solidFill>
                  <a:srgbClr val="4E3B30"/>
                </a:solidFill>
                <a:latin typeface="Century Gothic" pitchFamily="34" charset="0"/>
              </a:rPr>
              <a:t>Gradual advancement of on-going research </a:t>
            </a:r>
          </a:p>
          <a:p>
            <a:pPr marL="806450" lvl="1">
              <a:buClr>
                <a:srgbClr val="F0A22E"/>
              </a:buClr>
              <a:buFont typeface="Wingdings" pitchFamily="2" charset="2"/>
              <a:buChar char="q"/>
              <a:tabLst>
                <a:tab pos="292100" algn="l"/>
                <a:tab pos="571500" algn="l"/>
              </a:tabLst>
            </a:pPr>
            <a:r>
              <a:rPr lang="en-US" sz="1800" dirty="0" smtClean="0">
                <a:solidFill>
                  <a:srgbClr val="4E3B30"/>
                </a:solidFill>
                <a:latin typeface="Century Gothic" pitchFamily="34" charset="0"/>
              </a:rPr>
              <a:t>Screens for new pathways or biomarkers</a:t>
            </a:r>
          </a:p>
          <a:p>
            <a:pPr marL="806450" lvl="1">
              <a:buClr>
                <a:srgbClr val="F0A22E"/>
              </a:buClr>
              <a:buFont typeface="Wingdings" pitchFamily="2" charset="2"/>
              <a:buChar char="q"/>
              <a:tabLst>
                <a:tab pos="292100" algn="l"/>
                <a:tab pos="571500" algn="l"/>
              </a:tabLst>
            </a:pPr>
            <a:r>
              <a:rPr lang="en-US" sz="1800" dirty="0" smtClean="0">
                <a:solidFill>
                  <a:srgbClr val="4E3B30"/>
                </a:solidFill>
                <a:latin typeface="Century Gothic" pitchFamily="34" charset="0"/>
              </a:rPr>
              <a:t>Unexpected findings</a:t>
            </a:r>
          </a:p>
          <a:p>
            <a:pPr marL="228600" indent="0">
              <a:buClr>
                <a:srgbClr val="F0A22E"/>
              </a:buClr>
              <a:buFontTx/>
              <a:buNone/>
              <a:tabLst>
                <a:tab pos="292100" algn="l"/>
                <a:tab pos="571500" algn="l"/>
              </a:tabLst>
            </a:pPr>
            <a:endParaRPr lang="en-US" sz="2000" dirty="0" smtClean="0">
              <a:solidFill>
                <a:srgbClr val="4E3B30"/>
              </a:solidFill>
              <a:latin typeface="Century Gothic" pitchFamily="34" charset="0"/>
            </a:endParaRPr>
          </a:p>
          <a:p>
            <a:pPr marL="228600" indent="0">
              <a:buClr>
                <a:srgbClr val="F0A22E"/>
              </a:buClr>
              <a:buFontTx/>
              <a:buNone/>
              <a:tabLst>
                <a:tab pos="292100" algn="l"/>
                <a:tab pos="571500" algn="l"/>
              </a:tabLst>
            </a:pPr>
            <a:r>
              <a:rPr lang="en-US" sz="2100" dirty="0" smtClean="0">
                <a:solidFill>
                  <a:srgbClr val="4E3B30"/>
                </a:solidFill>
                <a:latin typeface="Century Gothic" pitchFamily="34" charset="0"/>
              </a:rPr>
              <a:t>Scientific publications / conferences</a:t>
            </a:r>
          </a:p>
          <a:p>
            <a:pPr marL="806450" lvl="1">
              <a:buClr>
                <a:srgbClr val="F0A22E"/>
              </a:buClr>
              <a:buFont typeface="Wingdings" pitchFamily="2" charset="2"/>
              <a:buChar char="q"/>
              <a:tabLst>
                <a:tab pos="292100" algn="l"/>
                <a:tab pos="571500" algn="l"/>
              </a:tabLst>
            </a:pPr>
            <a:r>
              <a:rPr lang="en-US" sz="1800" dirty="0" smtClean="0">
                <a:solidFill>
                  <a:srgbClr val="4E3B30"/>
                </a:solidFill>
                <a:latin typeface="Century Gothic" pitchFamily="34" charset="0"/>
              </a:rPr>
              <a:t>Significant new findings in the field</a:t>
            </a:r>
            <a:endParaRPr lang="en-US" sz="1400" dirty="0" smtClean="0">
              <a:solidFill>
                <a:srgbClr val="4E3B30"/>
              </a:solidFill>
              <a:latin typeface="Century Gothic" pitchFamily="34" charset="0"/>
            </a:endParaRPr>
          </a:p>
          <a:p>
            <a:pPr marL="806450" lvl="1">
              <a:buClr>
                <a:srgbClr val="F0A22E"/>
              </a:buClr>
              <a:buFont typeface="Wingdings" pitchFamily="2" charset="2"/>
              <a:buChar char="q"/>
              <a:tabLst>
                <a:tab pos="292100" algn="l"/>
                <a:tab pos="571500" algn="l"/>
              </a:tabLst>
            </a:pPr>
            <a:r>
              <a:rPr lang="en-US" sz="1800" dirty="0" smtClean="0">
                <a:solidFill>
                  <a:srgbClr val="4E3B30"/>
                </a:solidFill>
                <a:latin typeface="Century Gothic" pitchFamily="34" charset="0"/>
              </a:rPr>
              <a:t>Discoveries from other fields applied to current field</a:t>
            </a:r>
          </a:p>
          <a:p>
            <a:pPr marL="228600" indent="0">
              <a:buClr>
                <a:srgbClr val="F0A22E"/>
              </a:buClr>
              <a:buFontTx/>
              <a:buNone/>
              <a:tabLst>
                <a:tab pos="292100" algn="l"/>
                <a:tab pos="571500" algn="l"/>
              </a:tabLst>
            </a:pPr>
            <a:endParaRPr lang="en-US" sz="2000" dirty="0" smtClean="0">
              <a:solidFill>
                <a:srgbClr val="4E3B30"/>
              </a:solidFill>
              <a:latin typeface="Century Gothic" pitchFamily="34" charset="0"/>
            </a:endParaRPr>
          </a:p>
          <a:p>
            <a:pPr marL="228600" indent="0">
              <a:buClr>
                <a:srgbClr val="F0A22E"/>
              </a:buClr>
              <a:buFontTx/>
              <a:buNone/>
              <a:tabLst>
                <a:tab pos="292100" algn="l"/>
                <a:tab pos="571500" algn="l"/>
              </a:tabLst>
            </a:pPr>
            <a:r>
              <a:rPr lang="en-US" sz="2100" dirty="0" smtClean="0">
                <a:solidFill>
                  <a:srgbClr val="4E3B30"/>
                </a:solidFill>
                <a:latin typeface="Century Gothic" pitchFamily="34" charset="0"/>
              </a:rPr>
              <a:t>Collaboration</a:t>
            </a:r>
            <a:r>
              <a:rPr lang="en-US" sz="1400" dirty="0" smtClean="0">
                <a:solidFill>
                  <a:srgbClr val="4E3B30"/>
                </a:solidFill>
                <a:latin typeface="Century Gothic" pitchFamily="34" charset="0"/>
              </a:rPr>
              <a:t>	</a:t>
            </a:r>
          </a:p>
          <a:p>
            <a:pPr marL="806450" lvl="1">
              <a:buClr>
                <a:srgbClr val="F0A22E"/>
              </a:buClr>
              <a:buFont typeface="Wingdings" pitchFamily="2" charset="2"/>
              <a:buChar char="q"/>
              <a:tabLst>
                <a:tab pos="292100" algn="l"/>
                <a:tab pos="571500" algn="l"/>
              </a:tabLst>
            </a:pPr>
            <a:r>
              <a:rPr lang="en-US" sz="1800" dirty="0" smtClean="0">
                <a:solidFill>
                  <a:srgbClr val="4E3B30"/>
                </a:solidFill>
                <a:latin typeface="Century Gothic" pitchFamily="34" charset="0"/>
              </a:rPr>
              <a:t>Intramural</a:t>
            </a:r>
          </a:p>
          <a:p>
            <a:pPr marL="806450" lvl="1">
              <a:buClr>
                <a:srgbClr val="F0A22E"/>
              </a:buClr>
              <a:buFont typeface="Wingdings" pitchFamily="2" charset="2"/>
              <a:buChar char="q"/>
              <a:tabLst>
                <a:tab pos="292100" algn="l"/>
                <a:tab pos="571500" algn="l"/>
              </a:tabLst>
            </a:pPr>
            <a:r>
              <a:rPr lang="en-US" sz="1800" dirty="0" smtClean="0">
                <a:solidFill>
                  <a:srgbClr val="4E3B30"/>
                </a:solidFill>
                <a:latin typeface="Century Gothic" pitchFamily="34" charset="0"/>
              </a:rPr>
              <a:t>Extramural  </a:t>
            </a:r>
          </a:p>
          <a:p>
            <a:pPr marL="228600" indent="0">
              <a:buClr>
                <a:srgbClr val="F0A22E"/>
              </a:buClr>
              <a:buFontTx/>
              <a:buNone/>
              <a:tabLst>
                <a:tab pos="292100" algn="l"/>
                <a:tab pos="571500" algn="l"/>
              </a:tabLst>
            </a:pPr>
            <a:endParaRPr lang="en-US" sz="1800" dirty="0" smtClean="0">
              <a:solidFill>
                <a:srgbClr val="4E3B30"/>
              </a:solidFill>
              <a:latin typeface="Century Gothic" pitchFamily="34" charset="0"/>
            </a:endParaRPr>
          </a:p>
          <a:p>
            <a:pPr marL="228600" indent="0">
              <a:buClr>
                <a:srgbClr val="F0A22E"/>
              </a:buClr>
              <a:buFontTx/>
              <a:buNone/>
              <a:tabLst>
                <a:tab pos="292100" algn="l"/>
                <a:tab pos="571500" algn="l"/>
              </a:tabLst>
            </a:pPr>
            <a:r>
              <a:rPr lang="en-US" sz="2100" dirty="0" smtClean="0">
                <a:solidFill>
                  <a:srgbClr val="4E3B30"/>
                </a:solidFill>
                <a:latin typeface="Century Gothic" pitchFamily="34" charset="0"/>
              </a:rPr>
              <a:t>Serendipity</a:t>
            </a:r>
          </a:p>
          <a:p>
            <a:pPr marL="806450" lvl="1">
              <a:buClr>
                <a:srgbClr val="F0A22E"/>
              </a:buClr>
              <a:buFont typeface="Wingdings" pitchFamily="2" charset="2"/>
              <a:buChar char="q"/>
              <a:tabLst>
                <a:tab pos="292100" algn="l"/>
                <a:tab pos="571500" algn="l"/>
              </a:tabLst>
            </a:pPr>
            <a:r>
              <a:rPr lang="en-US" sz="1800" dirty="0" smtClean="0">
                <a:solidFill>
                  <a:srgbClr val="4E3B30"/>
                </a:solidFill>
                <a:latin typeface="Century Gothic" pitchFamily="34" charset="0"/>
              </a:rPr>
              <a:t>Any time; anywhere</a:t>
            </a:r>
            <a:endParaRPr lang="en-US" sz="2000" dirty="0" smtClean="0">
              <a:solidFill>
                <a:srgbClr val="4E3B30"/>
              </a:solidFill>
              <a:latin typeface="Century Gothic" pitchFamily="34" charset="0"/>
            </a:endParaRPr>
          </a:p>
          <a:p>
            <a:pPr marL="228600" indent="0">
              <a:buClr>
                <a:srgbClr val="F0A22E"/>
              </a:buClr>
              <a:buFontTx/>
              <a:buNone/>
              <a:tabLst>
                <a:tab pos="292100" algn="l"/>
                <a:tab pos="571500" algn="l"/>
              </a:tabLst>
            </a:pPr>
            <a:endParaRPr lang="en-US" sz="2000" dirty="0" smtClean="0">
              <a:solidFill>
                <a:srgbClr val="4E3B30"/>
              </a:solidFill>
              <a:latin typeface="Century Gothic" pitchFamily="34" charset="0"/>
            </a:endParaRPr>
          </a:p>
          <a:p>
            <a:pPr marL="228600" indent="0">
              <a:buClr>
                <a:srgbClr val="F0A22E"/>
              </a:buClr>
              <a:buFontTx/>
              <a:buNone/>
              <a:tabLst>
                <a:tab pos="292100" algn="l"/>
                <a:tab pos="571500" algn="l"/>
              </a:tabLst>
            </a:pPr>
            <a:r>
              <a:rPr lang="en-US" sz="2000" dirty="0" smtClean="0">
                <a:solidFill>
                  <a:srgbClr val="4E3B30"/>
                </a:solidFill>
                <a:latin typeface="Century Gothic" pitchFamily="34" charset="0"/>
              </a:rPr>
              <a:t>		</a:t>
            </a:r>
          </a:p>
          <a:p>
            <a:pPr marL="228600" indent="0">
              <a:buClr>
                <a:srgbClr val="F0A22E"/>
              </a:buClr>
              <a:buFontTx/>
              <a:buNone/>
              <a:tabLst>
                <a:tab pos="292100" algn="l"/>
                <a:tab pos="571500" algn="l"/>
              </a:tabLst>
            </a:pPr>
            <a:endParaRPr lang="en-US" sz="2000" dirty="0" smtClean="0">
              <a:solidFill>
                <a:srgbClr val="4E3B30"/>
              </a:solidFill>
              <a:latin typeface="Century Gothic" pitchFamily="34" charset="0"/>
            </a:endParaRPr>
          </a:p>
          <a:p>
            <a:pPr marL="228600" indent="0">
              <a:buClr>
                <a:srgbClr val="F0A22E"/>
              </a:buClr>
              <a:buFontTx/>
              <a:buNone/>
              <a:tabLst>
                <a:tab pos="292100" algn="l"/>
                <a:tab pos="571500" algn="l"/>
              </a:tabLst>
            </a:pPr>
            <a:endParaRPr lang="en-US" sz="2000" dirty="0" smtClean="0">
              <a:solidFill>
                <a:srgbClr val="4E3B30"/>
              </a:solidFill>
              <a:latin typeface="Century Gothic" pitchFamily="34" charset="0"/>
            </a:endParaRPr>
          </a:p>
          <a:p>
            <a:pPr marL="228600" indent="0">
              <a:buClr>
                <a:srgbClr val="F0A22E"/>
              </a:buClr>
              <a:buFontTx/>
              <a:buNone/>
              <a:tabLst>
                <a:tab pos="292100" algn="l"/>
                <a:tab pos="571500" algn="l"/>
              </a:tabLst>
            </a:pPr>
            <a:endParaRPr lang="en-US" sz="2000" dirty="0" smtClean="0">
              <a:solidFill>
                <a:srgbClr val="4E3B30"/>
              </a:solidFill>
              <a:latin typeface="Century Gothic" pitchFamily="34" charset="0"/>
            </a:endParaRPr>
          </a:p>
          <a:p>
            <a:pPr marL="228600" indent="0">
              <a:buClr>
                <a:srgbClr val="F0A22E"/>
              </a:buClr>
              <a:buFontTx/>
              <a:buNone/>
              <a:tabLst>
                <a:tab pos="292100" algn="l"/>
                <a:tab pos="571500" algn="l"/>
              </a:tabLst>
            </a:pPr>
            <a:r>
              <a:rPr lang="en-US" sz="2000" dirty="0" smtClean="0">
                <a:solidFill>
                  <a:srgbClr val="4E3B30"/>
                </a:solidFill>
                <a:latin typeface="Century Gothic" pitchFamily="34" charset="0"/>
              </a:rPr>
              <a:t>	</a:t>
            </a: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8384" y="4091704"/>
            <a:ext cx="4686512" cy="133794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rgbClr val="C17529"/>
                </a:solidFill>
                <a:effectLst>
                  <a:outerShdw blurRad="38100" dist="38100" dir="2700000" algn="tl">
                    <a:srgbClr val="000000">
                      <a:alpha val="43137"/>
                    </a:srgbClr>
                  </a:outerShdw>
                </a:effectLst>
                <a:latin typeface="Century Gothic" pitchFamily="34" charset="0"/>
              </a:rPr>
              <a:t>SOURCES OF IDEAS</a:t>
            </a:r>
            <a:endParaRPr lang="en-US" b="1" dirty="0">
              <a:solidFill>
                <a:srgbClr val="C17529"/>
              </a:solidFill>
              <a:effectLst>
                <a:outerShdw blurRad="38100" dist="38100" dir="2700000" algn="tl">
                  <a:srgbClr val="000000">
                    <a:alpha val="43137"/>
                  </a:srgbClr>
                </a:outerShdw>
              </a:effectLst>
              <a:latin typeface="Century Gothic" pitchFamily="34" charset="0"/>
            </a:endParaRPr>
          </a:p>
        </p:txBody>
      </p:sp>
      <p:sp>
        <p:nvSpPr>
          <p:cNvPr id="8" name="TextBox 7"/>
          <p:cNvSpPr txBox="1"/>
          <p:nvPr/>
        </p:nvSpPr>
        <p:spPr>
          <a:xfrm>
            <a:off x="3657600" y="5529590"/>
            <a:ext cx="4161749" cy="261610"/>
          </a:xfrm>
          <a:prstGeom prst="rect">
            <a:avLst/>
          </a:prstGeom>
          <a:noFill/>
        </p:spPr>
        <p:txBody>
          <a:bodyPr wrap="square" rtlCol="0">
            <a:spAutoFit/>
          </a:bodyPr>
          <a:lstStyle/>
          <a:p>
            <a:r>
              <a:rPr lang="en-US" sz="1100" dirty="0">
                <a:solidFill>
                  <a:prstClr val="black"/>
                </a:solidFill>
              </a:rPr>
              <a:t>Source: http://undsci.berkeley.edu/index.php</a:t>
            </a:r>
          </a:p>
        </p:txBody>
      </p:sp>
      <p:sp>
        <p:nvSpPr>
          <p:cNvPr id="2" name="Date Placeholder 1"/>
          <p:cNvSpPr>
            <a:spLocks noGrp="1"/>
          </p:cNvSpPr>
          <p:nvPr>
            <p:ph type="dt" sz="half" idx="10"/>
          </p:nvPr>
        </p:nvSpPr>
        <p:spPr/>
        <p:txBody>
          <a:bodyPr/>
          <a:lstStyle/>
          <a:p>
            <a:pPr eaLnBrk="1" latinLnBrk="0" hangingPunct="1"/>
            <a:fld id="{CE1E2FEB-7593-4A2C-B2FA-985DA95B47C5}" type="datetime1">
              <a:rPr lang="en-US" smtClean="0"/>
              <a:t>5/21/2012</a:t>
            </a:fld>
            <a:endParaRPr lang="en-US" dirty="0"/>
          </a:p>
        </p:txBody>
      </p:sp>
    </p:spTree>
    <p:extLst>
      <p:ext uri="{BB962C8B-B14F-4D97-AF65-F5344CB8AC3E}">
        <p14:creationId xmlns:p14="http://schemas.microsoft.com/office/powerpoint/2010/main" val="25511354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bwMode="auto">
          <a:xfrm>
            <a:off x="228600" y="1295400"/>
            <a:ext cx="8077200" cy="5562600"/>
          </a:xfrm>
          <a:noFill/>
          <a:ln>
            <a:miter lim="800000"/>
            <a:headEnd/>
            <a:tailEnd/>
          </a:ln>
        </p:spPr>
        <p:txBody>
          <a:bodyPr vert="horz" wrap="square" lIns="91440" tIns="45720" rIns="91440" bIns="45720" numCol="1" anchor="t" anchorCtr="0" compatLnSpc="1">
            <a:prstTxWarp prst="textNoShape">
              <a:avLst/>
            </a:prstTxWarp>
            <a:normAutofit/>
          </a:bodyPr>
          <a:lstStyle/>
          <a:p>
            <a:pPr marL="228600" indent="0" eaLnBrk="1" hangingPunct="1">
              <a:buFontTx/>
              <a:buNone/>
              <a:tabLst>
                <a:tab pos="292100" algn="l"/>
                <a:tab pos="571500" algn="l"/>
              </a:tabLst>
            </a:pPr>
            <a:endParaRPr lang="en-US" sz="2000" dirty="0" smtClean="0">
              <a:latin typeface="Century Gothic" pitchFamily="34" charset="0"/>
            </a:endParaRPr>
          </a:p>
          <a:p>
            <a:pPr marL="228600" indent="0" eaLnBrk="1" hangingPunct="1">
              <a:buFontTx/>
              <a:buNone/>
              <a:tabLst>
                <a:tab pos="292100" algn="l"/>
                <a:tab pos="571500" algn="l"/>
              </a:tabLst>
            </a:pPr>
            <a:r>
              <a:rPr lang="en-US" sz="2000" dirty="0" smtClean="0">
                <a:latin typeface="Century Gothic" pitchFamily="34" charset="0"/>
              </a:rPr>
              <a:t>		</a:t>
            </a:r>
          </a:p>
          <a:p>
            <a:pPr marL="228600" indent="0" eaLnBrk="1" hangingPunct="1">
              <a:buFontTx/>
              <a:buNone/>
              <a:tabLst>
                <a:tab pos="292100" algn="l"/>
                <a:tab pos="571500" algn="l"/>
              </a:tabLst>
            </a:pPr>
            <a:endParaRPr lang="en-US" sz="2000" dirty="0" smtClean="0">
              <a:latin typeface="Century Gothic" pitchFamily="34" charset="0"/>
            </a:endParaRPr>
          </a:p>
          <a:p>
            <a:pPr marL="228600" indent="0" eaLnBrk="1" hangingPunct="1">
              <a:buFontTx/>
              <a:buNone/>
              <a:tabLst>
                <a:tab pos="292100" algn="l"/>
                <a:tab pos="571500" algn="l"/>
              </a:tabLst>
            </a:pPr>
            <a:endParaRPr lang="en-US" sz="2000" dirty="0" smtClean="0">
              <a:latin typeface="Century Gothic" pitchFamily="34" charset="0"/>
            </a:endParaRPr>
          </a:p>
          <a:p>
            <a:pPr marL="228600" indent="0" eaLnBrk="1" hangingPunct="1">
              <a:buFontTx/>
              <a:buNone/>
              <a:tabLst>
                <a:tab pos="292100" algn="l"/>
                <a:tab pos="571500" algn="l"/>
              </a:tabLst>
            </a:pPr>
            <a:endParaRPr lang="en-US" sz="2000" dirty="0" smtClean="0">
              <a:latin typeface="Century Gothic" pitchFamily="34" charset="0"/>
            </a:endParaRPr>
          </a:p>
          <a:p>
            <a:pPr marL="228600" indent="0" eaLnBrk="1" hangingPunct="1">
              <a:buFontTx/>
              <a:buNone/>
              <a:tabLst>
                <a:tab pos="292100" algn="l"/>
                <a:tab pos="571500" algn="l"/>
              </a:tabLst>
            </a:pPr>
            <a:r>
              <a:rPr lang="en-US" sz="2000" dirty="0" smtClean="0">
                <a:latin typeface="Century Gothic" pitchFamily="34" charset="0"/>
              </a:rPr>
              <a:t>	</a:t>
            </a:r>
          </a:p>
        </p:txBody>
      </p:sp>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GETTING STARTED</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8" name="Title 2"/>
          <p:cNvSpPr txBox="1">
            <a:spLocks/>
          </p:cNvSpPr>
          <p:nvPr/>
        </p:nvSpPr>
        <p:spPr>
          <a:xfrm>
            <a:off x="3048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IDEAS and INTELLECTUAL PROPERTY</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grpSp>
        <p:nvGrpSpPr>
          <p:cNvPr id="12" name="Group 11"/>
          <p:cNvGrpSpPr/>
          <p:nvPr/>
        </p:nvGrpSpPr>
        <p:grpSpPr>
          <a:xfrm>
            <a:off x="2832752" y="2713426"/>
            <a:ext cx="2720718" cy="2351286"/>
            <a:chOff x="2720163" y="2580450"/>
            <a:chExt cx="2720718" cy="2351286"/>
          </a:xfrm>
        </p:grpSpPr>
        <p:sp>
          <p:nvSpPr>
            <p:cNvPr id="13" name="TextBox 12"/>
            <p:cNvSpPr txBox="1"/>
            <p:nvPr/>
          </p:nvSpPr>
          <p:spPr>
            <a:xfrm>
              <a:off x="3634563" y="4223850"/>
              <a:ext cx="1094624" cy="707886"/>
            </a:xfrm>
            <a:prstGeom prst="rect">
              <a:avLst/>
            </a:prstGeom>
            <a:solidFill>
              <a:srgbClr val="FFFFFF"/>
            </a:solidFill>
          </p:spPr>
          <p:txBody>
            <a:bodyPr wrap="square" rtlCol="0">
              <a:spAutoFit/>
            </a:bodyPr>
            <a:lstStyle/>
            <a:p>
              <a:pPr algn="ctr"/>
              <a:r>
                <a:rPr lang="en-US" sz="2000" dirty="0" smtClean="0"/>
                <a:t>Share</a:t>
              </a:r>
            </a:p>
            <a:p>
              <a:pPr algn="ctr"/>
              <a:r>
                <a:rPr lang="en-US" sz="2000" dirty="0" smtClean="0"/>
                <a:t> ideas</a:t>
              </a:r>
              <a:endParaRPr lang="en-US" sz="2000" dirty="0"/>
            </a:p>
          </p:txBody>
        </p:sp>
        <p:grpSp>
          <p:nvGrpSpPr>
            <p:cNvPr id="14" name="Group 13"/>
            <p:cNvGrpSpPr/>
            <p:nvPr/>
          </p:nvGrpSpPr>
          <p:grpSpPr>
            <a:xfrm>
              <a:off x="2720163" y="3594087"/>
              <a:ext cx="1013637" cy="194649"/>
              <a:chOff x="304800" y="3517065"/>
              <a:chExt cx="1013637" cy="194649"/>
            </a:xfrm>
          </p:grpSpPr>
          <p:sp>
            <p:nvSpPr>
              <p:cNvPr id="22" name="Left Arrow 21"/>
              <p:cNvSpPr/>
              <p:nvPr/>
            </p:nvSpPr>
            <p:spPr bwMode="auto">
              <a:xfrm>
                <a:off x="304800" y="3517065"/>
                <a:ext cx="914400" cy="91440"/>
              </a:xfrm>
              <a:prstGeom prst="leftArrow">
                <a:avLst>
                  <a:gd name="adj1" fmla="val 50000"/>
                  <a:gd name="adj2" fmla="val 151163"/>
                </a:avLst>
              </a:prstGeom>
              <a:solidFill>
                <a:srgbClr val="743C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Char char="•"/>
                  <a:tabLst/>
                </a:pPr>
                <a:endParaRPr kumimoji="0" lang="en-US" sz="2400" b="0" i="0" u="none" strike="noStrike" cap="none" normalizeH="0" baseline="0" dirty="0" smtClean="0">
                  <a:ln>
                    <a:noFill/>
                  </a:ln>
                  <a:solidFill>
                    <a:schemeClr val="bg2"/>
                  </a:solidFill>
                  <a:effectLst/>
                  <a:latin typeface="Times New Roman" pitchFamily="18" charset="0"/>
                </a:endParaRPr>
              </a:p>
            </p:txBody>
          </p:sp>
          <p:sp>
            <p:nvSpPr>
              <p:cNvPr id="23" name="Left Arrow 22"/>
              <p:cNvSpPr/>
              <p:nvPr/>
            </p:nvSpPr>
            <p:spPr bwMode="auto">
              <a:xfrm rot="10800000">
                <a:off x="404037" y="3620274"/>
                <a:ext cx="914400" cy="91440"/>
              </a:xfrm>
              <a:prstGeom prst="leftArrow">
                <a:avLst>
                  <a:gd name="adj1" fmla="val 50000"/>
                  <a:gd name="adj2" fmla="val 151163"/>
                </a:avLst>
              </a:prstGeom>
              <a:solidFill>
                <a:srgbClr val="743C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Char char="•"/>
                  <a:tabLst/>
                </a:pPr>
                <a:endParaRPr kumimoji="0" lang="en-US" sz="2400" b="0" i="0" u="none" strike="noStrike" cap="none" normalizeH="0" baseline="0" dirty="0" smtClean="0">
                  <a:ln>
                    <a:noFill/>
                  </a:ln>
                  <a:solidFill>
                    <a:schemeClr val="bg2"/>
                  </a:solidFill>
                  <a:effectLst/>
                  <a:latin typeface="Times New Roman" pitchFamily="18" charset="0"/>
                </a:endParaRPr>
              </a:p>
            </p:txBody>
          </p:sp>
        </p:grpSp>
        <p:grpSp>
          <p:nvGrpSpPr>
            <p:cNvPr id="15" name="Group 14"/>
            <p:cNvGrpSpPr/>
            <p:nvPr/>
          </p:nvGrpSpPr>
          <p:grpSpPr>
            <a:xfrm rot="5400000">
              <a:off x="3592289" y="2989944"/>
              <a:ext cx="1013637" cy="194649"/>
              <a:chOff x="304800" y="3517065"/>
              <a:chExt cx="1013637" cy="194649"/>
            </a:xfrm>
          </p:grpSpPr>
          <p:sp>
            <p:nvSpPr>
              <p:cNvPr id="20" name="Left Arrow 19"/>
              <p:cNvSpPr/>
              <p:nvPr/>
            </p:nvSpPr>
            <p:spPr bwMode="auto">
              <a:xfrm>
                <a:off x="304800" y="3517065"/>
                <a:ext cx="914400" cy="91440"/>
              </a:xfrm>
              <a:prstGeom prst="leftArrow">
                <a:avLst>
                  <a:gd name="adj1" fmla="val 50000"/>
                  <a:gd name="adj2" fmla="val 151163"/>
                </a:avLst>
              </a:prstGeom>
              <a:solidFill>
                <a:srgbClr val="743C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Char char="•"/>
                  <a:tabLst/>
                </a:pPr>
                <a:endParaRPr kumimoji="0" lang="en-US" sz="2400" b="0" i="0" u="none" strike="noStrike" cap="none" normalizeH="0" baseline="0" dirty="0" smtClean="0">
                  <a:ln>
                    <a:noFill/>
                  </a:ln>
                  <a:solidFill>
                    <a:schemeClr val="bg2"/>
                  </a:solidFill>
                  <a:effectLst/>
                  <a:latin typeface="Times New Roman" pitchFamily="18" charset="0"/>
                </a:endParaRPr>
              </a:p>
            </p:txBody>
          </p:sp>
          <p:sp>
            <p:nvSpPr>
              <p:cNvPr id="21" name="Left Arrow 20"/>
              <p:cNvSpPr/>
              <p:nvPr/>
            </p:nvSpPr>
            <p:spPr bwMode="auto">
              <a:xfrm rot="10800000">
                <a:off x="404037" y="3620274"/>
                <a:ext cx="914400" cy="91440"/>
              </a:xfrm>
              <a:prstGeom prst="leftArrow">
                <a:avLst>
                  <a:gd name="adj1" fmla="val 50000"/>
                  <a:gd name="adj2" fmla="val 151163"/>
                </a:avLst>
              </a:prstGeom>
              <a:solidFill>
                <a:srgbClr val="743C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Char char="•"/>
                  <a:tabLst/>
                </a:pPr>
                <a:endParaRPr kumimoji="0" lang="en-US" sz="2400" b="0" i="0" u="none" strike="noStrike" cap="none" normalizeH="0" baseline="0" dirty="0" smtClean="0">
                  <a:ln>
                    <a:noFill/>
                  </a:ln>
                  <a:solidFill>
                    <a:schemeClr val="bg2"/>
                  </a:solidFill>
                  <a:effectLst/>
                  <a:latin typeface="Times New Roman" pitchFamily="18" charset="0"/>
                </a:endParaRPr>
              </a:p>
            </p:txBody>
          </p:sp>
        </p:grpSp>
        <p:grpSp>
          <p:nvGrpSpPr>
            <p:cNvPr id="16" name="Group 15"/>
            <p:cNvGrpSpPr/>
            <p:nvPr/>
          </p:nvGrpSpPr>
          <p:grpSpPr>
            <a:xfrm rot="20675707">
              <a:off x="4427244" y="3462954"/>
              <a:ext cx="1013637" cy="194649"/>
              <a:chOff x="304800" y="3517065"/>
              <a:chExt cx="1013637" cy="194649"/>
            </a:xfrm>
          </p:grpSpPr>
          <p:sp>
            <p:nvSpPr>
              <p:cNvPr id="18" name="Left Arrow 17"/>
              <p:cNvSpPr/>
              <p:nvPr/>
            </p:nvSpPr>
            <p:spPr bwMode="auto">
              <a:xfrm>
                <a:off x="304800" y="3517065"/>
                <a:ext cx="914400" cy="91440"/>
              </a:xfrm>
              <a:prstGeom prst="leftArrow">
                <a:avLst>
                  <a:gd name="adj1" fmla="val 50000"/>
                  <a:gd name="adj2" fmla="val 151163"/>
                </a:avLst>
              </a:prstGeom>
              <a:solidFill>
                <a:srgbClr val="743C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Char char="•"/>
                  <a:tabLst/>
                </a:pPr>
                <a:endParaRPr kumimoji="0" lang="en-US" sz="2400" b="0" i="0" u="none" strike="noStrike" cap="none" normalizeH="0" baseline="0" dirty="0" smtClean="0">
                  <a:ln>
                    <a:noFill/>
                  </a:ln>
                  <a:solidFill>
                    <a:schemeClr val="bg2"/>
                  </a:solidFill>
                  <a:effectLst/>
                  <a:latin typeface="Times New Roman" pitchFamily="18" charset="0"/>
                </a:endParaRPr>
              </a:p>
            </p:txBody>
          </p:sp>
          <p:sp>
            <p:nvSpPr>
              <p:cNvPr id="19" name="Left Arrow 18"/>
              <p:cNvSpPr/>
              <p:nvPr/>
            </p:nvSpPr>
            <p:spPr bwMode="auto">
              <a:xfrm rot="10800000">
                <a:off x="404037" y="3620274"/>
                <a:ext cx="914400" cy="91440"/>
              </a:xfrm>
              <a:prstGeom prst="leftArrow">
                <a:avLst>
                  <a:gd name="adj1" fmla="val 50000"/>
                  <a:gd name="adj2" fmla="val 151163"/>
                </a:avLst>
              </a:prstGeom>
              <a:solidFill>
                <a:srgbClr val="743C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Char char="•"/>
                  <a:tabLst/>
                </a:pPr>
                <a:endParaRPr kumimoji="0" lang="en-US" sz="2400" b="0" i="0" u="none" strike="noStrike" cap="none" normalizeH="0" baseline="0" dirty="0" smtClean="0">
                  <a:ln>
                    <a:noFill/>
                  </a:ln>
                  <a:solidFill>
                    <a:schemeClr val="bg2"/>
                  </a:solidFill>
                  <a:effectLst/>
                  <a:latin typeface="Times New Roman" pitchFamily="18" charset="0"/>
                </a:endParaRPr>
              </a:p>
            </p:txBody>
          </p:sp>
        </p:grpSp>
        <p:pic>
          <p:nvPicPr>
            <p:cNvPr id="17" name="Picture 6" descr="C:\Documents and Settings\sshtrom\Local Settings\Temporary Internet Files\Content.IE5\IFK7BOLH\MC90043261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3602" y="3596848"/>
              <a:ext cx="779241" cy="77924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 name="Group 23"/>
          <p:cNvGrpSpPr/>
          <p:nvPr/>
        </p:nvGrpSpPr>
        <p:grpSpPr>
          <a:xfrm>
            <a:off x="7691175" y="2239709"/>
            <a:ext cx="1365739" cy="1768825"/>
            <a:chOff x="6603048" y="2187529"/>
            <a:chExt cx="1365739" cy="1768825"/>
          </a:xfrm>
        </p:grpSpPr>
        <p:sp>
          <p:nvSpPr>
            <p:cNvPr id="25" name="TextBox 24"/>
            <p:cNvSpPr txBox="1"/>
            <p:nvPr/>
          </p:nvSpPr>
          <p:spPr>
            <a:xfrm>
              <a:off x="6620224" y="3248468"/>
              <a:ext cx="1335629" cy="707886"/>
            </a:xfrm>
            <a:prstGeom prst="rect">
              <a:avLst/>
            </a:prstGeom>
            <a:solidFill>
              <a:srgbClr val="FFFFFF"/>
            </a:solidFill>
          </p:spPr>
          <p:txBody>
            <a:bodyPr wrap="square" rtlCol="0">
              <a:spAutoFit/>
            </a:bodyPr>
            <a:lstStyle/>
            <a:p>
              <a:pPr algn="ctr"/>
              <a:r>
                <a:rPr lang="en-US" sz="2000" dirty="0" smtClean="0"/>
                <a:t>Obtain Materials</a:t>
              </a:r>
              <a:endParaRPr lang="en-US" sz="2000" dirty="0"/>
            </a:p>
          </p:txBody>
        </p:sp>
        <p:pic>
          <p:nvPicPr>
            <p:cNvPr id="28" name="Picture 4" descr="C:\Documents and Settings\sshtrom\Local Settings\Temporary Internet Files\Content.IE5\0YMBWKBR\MC900436915[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3048" y="2187529"/>
              <a:ext cx="1365739" cy="13657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Group 28"/>
          <p:cNvGrpSpPr/>
          <p:nvPr/>
        </p:nvGrpSpPr>
        <p:grpSpPr>
          <a:xfrm>
            <a:off x="141514" y="2536756"/>
            <a:ext cx="1143775" cy="1267740"/>
            <a:chOff x="141513" y="2235354"/>
            <a:chExt cx="1143775" cy="1267740"/>
          </a:xfrm>
        </p:grpSpPr>
        <p:sp>
          <p:nvSpPr>
            <p:cNvPr id="30" name="TextBox 29"/>
            <p:cNvSpPr txBox="1"/>
            <p:nvPr/>
          </p:nvSpPr>
          <p:spPr>
            <a:xfrm>
              <a:off x="141513" y="2877206"/>
              <a:ext cx="1143775" cy="625888"/>
            </a:xfrm>
            <a:prstGeom prst="rect">
              <a:avLst/>
            </a:prstGeom>
            <a:solidFill>
              <a:srgbClr val="FFFFFF"/>
            </a:solidFill>
          </p:spPr>
          <p:txBody>
            <a:bodyPr wrap="square" rtlCol="0">
              <a:spAutoFit/>
            </a:bodyPr>
            <a:lstStyle/>
            <a:p>
              <a:pPr algn="ctr"/>
              <a:r>
                <a:rPr lang="en-US" sz="1700" dirty="0" smtClean="0">
                  <a:latin typeface="Century Gothic" pitchFamily="34" charset="0"/>
                </a:rPr>
                <a:t>Apply for funding</a:t>
              </a:r>
              <a:endParaRPr lang="en-US" sz="1700" dirty="0">
                <a:latin typeface="Century Gothic" pitchFamily="34" charset="0"/>
              </a:endParaRPr>
            </a:p>
          </p:txBody>
        </p:sp>
        <p:pic>
          <p:nvPicPr>
            <p:cNvPr id="31" name="Picture 4" descr="C:\Documents and Settings\sshtrom\Local Settings\Temporary Internet Files\Content.IE5\KTQOSYBY\MC90043155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8419" y="2235354"/>
              <a:ext cx="675409" cy="6632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p:cNvGrpSpPr/>
          <p:nvPr/>
        </p:nvGrpSpPr>
        <p:grpSpPr>
          <a:xfrm>
            <a:off x="3168485" y="2963300"/>
            <a:ext cx="2100037" cy="1045234"/>
            <a:chOff x="3168485" y="2963300"/>
            <a:chExt cx="2100037" cy="1045234"/>
          </a:xfrm>
        </p:grpSpPr>
        <p:pic>
          <p:nvPicPr>
            <p:cNvPr id="35" name="Picture 2" descr="C:\Documents and Settings\sshtrom\Local Settings\Temporary Internet Files\Content.IE5\ZFLY8G0H\MC900434713[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68485" y="3578568"/>
              <a:ext cx="408540" cy="429966"/>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62786" y="3463777"/>
              <a:ext cx="405736" cy="430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59297" y="2963300"/>
              <a:ext cx="405736" cy="430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9"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41602" y="1609165"/>
            <a:ext cx="405736" cy="430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0624" y="1501221"/>
            <a:ext cx="4430352" cy="4249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lowchart: Connector 2"/>
          <p:cNvSpPr/>
          <p:nvPr/>
        </p:nvSpPr>
        <p:spPr>
          <a:xfrm>
            <a:off x="3657600" y="2713425"/>
            <a:ext cx="1610922" cy="1597939"/>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1"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94175" y="2849842"/>
            <a:ext cx="60325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10818" y="3409584"/>
            <a:ext cx="969963"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Arrow 3"/>
          <p:cNvSpPr/>
          <p:nvPr/>
        </p:nvSpPr>
        <p:spPr>
          <a:xfrm>
            <a:off x="6858000" y="3393741"/>
            <a:ext cx="804732" cy="48463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Left Arrow 6"/>
          <p:cNvSpPr/>
          <p:nvPr/>
        </p:nvSpPr>
        <p:spPr>
          <a:xfrm>
            <a:off x="1346579" y="3319864"/>
            <a:ext cx="819025" cy="484632"/>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pPr eaLnBrk="1" latinLnBrk="0" hangingPunct="1"/>
            <a:fld id="{E1698420-5637-49E0-A441-5C6AB8E70CD9}" type="datetime1">
              <a:rPr lang="en-US" smtClean="0"/>
              <a:t>5/21/2012</a:t>
            </a:fld>
            <a:endParaRPr lang="en-US" dirty="0"/>
          </a:p>
        </p:txBody>
      </p:sp>
    </p:spTree>
    <p:extLst>
      <p:ext uri="{BB962C8B-B14F-4D97-AF65-F5344CB8AC3E}">
        <p14:creationId xmlns:p14="http://schemas.microsoft.com/office/powerpoint/2010/main" val="136565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bwMode="auto">
          <a:xfrm>
            <a:off x="228600" y="1295400"/>
            <a:ext cx="8077200" cy="5562600"/>
          </a:xfrm>
          <a:noFill/>
          <a:ln>
            <a:miter lim="800000"/>
            <a:headEnd/>
            <a:tailEnd/>
          </a:ln>
        </p:spPr>
        <p:txBody>
          <a:bodyPr vert="horz" wrap="square" lIns="91440" tIns="45720" rIns="91440" bIns="45720" numCol="1" anchor="t" anchorCtr="0" compatLnSpc="1">
            <a:prstTxWarp prst="textNoShape">
              <a:avLst/>
            </a:prstTxWarp>
            <a:normAutofit/>
          </a:bodyPr>
          <a:lstStyle/>
          <a:p>
            <a:pPr marL="228600" indent="0" eaLnBrk="1" hangingPunct="1">
              <a:buFontTx/>
              <a:buNone/>
              <a:tabLst>
                <a:tab pos="292100" algn="l"/>
                <a:tab pos="571500" algn="l"/>
              </a:tabLst>
            </a:pPr>
            <a:endParaRPr lang="en-US" sz="2000" dirty="0" smtClean="0">
              <a:latin typeface="Century Gothic" pitchFamily="34" charset="0"/>
            </a:endParaRPr>
          </a:p>
          <a:p>
            <a:pPr marL="228600" indent="0" eaLnBrk="1" hangingPunct="1">
              <a:buFontTx/>
              <a:buNone/>
              <a:tabLst>
                <a:tab pos="292100" algn="l"/>
                <a:tab pos="571500" algn="l"/>
              </a:tabLst>
            </a:pPr>
            <a:r>
              <a:rPr lang="en-US" sz="2000" dirty="0" smtClean="0">
                <a:latin typeface="Century Gothic" pitchFamily="34" charset="0"/>
              </a:rPr>
              <a:t>		</a:t>
            </a:r>
          </a:p>
          <a:p>
            <a:pPr marL="228600" indent="0" eaLnBrk="1" hangingPunct="1">
              <a:buFontTx/>
              <a:buNone/>
              <a:tabLst>
                <a:tab pos="292100" algn="l"/>
                <a:tab pos="571500" algn="l"/>
              </a:tabLst>
            </a:pPr>
            <a:endParaRPr lang="en-US" sz="2000" dirty="0" smtClean="0">
              <a:latin typeface="Century Gothic" pitchFamily="34" charset="0"/>
            </a:endParaRPr>
          </a:p>
          <a:p>
            <a:pPr marL="228600" indent="0" eaLnBrk="1" hangingPunct="1">
              <a:buFontTx/>
              <a:buNone/>
              <a:tabLst>
                <a:tab pos="292100" algn="l"/>
                <a:tab pos="571500" algn="l"/>
              </a:tabLst>
            </a:pPr>
            <a:endParaRPr lang="en-US" sz="2000" dirty="0" smtClean="0">
              <a:latin typeface="Century Gothic" pitchFamily="34" charset="0"/>
            </a:endParaRPr>
          </a:p>
          <a:p>
            <a:pPr marL="228600" indent="0" eaLnBrk="1" hangingPunct="1">
              <a:buFontTx/>
              <a:buNone/>
              <a:tabLst>
                <a:tab pos="292100" algn="l"/>
                <a:tab pos="571500" algn="l"/>
              </a:tabLst>
            </a:pPr>
            <a:endParaRPr lang="en-US" sz="2000" dirty="0" smtClean="0">
              <a:latin typeface="Century Gothic" pitchFamily="34" charset="0"/>
            </a:endParaRPr>
          </a:p>
          <a:p>
            <a:pPr marL="228600" indent="0" eaLnBrk="1" hangingPunct="1">
              <a:buFontTx/>
              <a:buNone/>
              <a:tabLst>
                <a:tab pos="292100" algn="l"/>
                <a:tab pos="571500" algn="l"/>
              </a:tabLst>
            </a:pPr>
            <a:r>
              <a:rPr lang="en-US" sz="2000" dirty="0" smtClean="0">
                <a:latin typeface="Century Gothic" pitchFamily="34" charset="0"/>
              </a:rPr>
              <a:t>	</a:t>
            </a:r>
          </a:p>
        </p:txBody>
      </p:sp>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GETTING STARTED</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5" name="Content Placeholder 2"/>
          <p:cNvSpPr txBox="1">
            <a:spLocks/>
          </p:cNvSpPr>
          <p:nvPr/>
        </p:nvSpPr>
        <p:spPr bwMode="auto">
          <a:xfrm>
            <a:off x="457200" y="1447800"/>
            <a:ext cx="8686800" cy="5029200"/>
          </a:xfrm>
          <a:prstGeom prst="rect">
            <a:avLst/>
          </a:prstGeom>
          <a:noFill/>
          <a:ln>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a:lnSpc>
                <a:spcPct val="80000"/>
              </a:lnSpc>
              <a:buFontTx/>
              <a:buNone/>
            </a:pPr>
            <a:r>
              <a:rPr lang="en-US" sz="1600" dirty="0" smtClean="0">
                <a:latin typeface="Century Gothic" pitchFamily="34" charset="0"/>
              </a:rPr>
              <a:t>Office of Technology Transfer</a:t>
            </a:r>
          </a:p>
          <a:p>
            <a:pPr>
              <a:lnSpc>
                <a:spcPct val="80000"/>
              </a:lnSpc>
              <a:buFontTx/>
              <a:buNone/>
            </a:pPr>
            <a:r>
              <a:rPr lang="en-US" sz="1600" dirty="0" smtClean="0">
                <a:latin typeface="Century Gothic" pitchFamily="34" charset="0"/>
              </a:rPr>
              <a:t>12201 Research Parkway, Suite 201</a:t>
            </a:r>
          </a:p>
          <a:p>
            <a:pPr>
              <a:lnSpc>
                <a:spcPct val="80000"/>
              </a:lnSpc>
              <a:buFontTx/>
              <a:buNone/>
            </a:pPr>
            <a:r>
              <a:rPr lang="en-US" sz="1600" dirty="0" smtClean="0">
                <a:latin typeface="Century Gothic" pitchFamily="34" charset="0"/>
              </a:rPr>
              <a:t>Orlando, FL  32826		  	</a:t>
            </a:r>
          </a:p>
          <a:p>
            <a:pPr>
              <a:lnSpc>
                <a:spcPct val="80000"/>
              </a:lnSpc>
              <a:buFontTx/>
              <a:buNone/>
            </a:pPr>
            <a:endParaRPr lang="en-US" sz="1050" dirty="0" smtClean="0">
              <a:latin typeface="Century Gothic" pitchFamily="34" charset="0"/>
            </a:endParaRPr>
          </a:p>
          <a:p>
            <a:pPr>
              <a:lnSpc>
                <a:spcPct val="80000"/>
              </a:lnSpc>
              <a:buFontTx/>
              <a:buNone/>
            </a:pPr>
            <a:r>
              <a:rPr lang="en-US" sz="1600" dirty="0" smtClean="0">
                <a:latin typeface="Century Gothic" pitchFamily="34" charset="0"/>
              </a:rPr>
              <a:t>Director:					Assistant Director: 		</a:t>
            </a:r>
          </a:p>
          <a:p>
            <a:pPr>
              <a:lnSpc>
                <a:spcPct val="80000"/>
              </a:lnSpc>
              <a:buFontTx/>
              <a:buNone/>
            </a:pPr>
            <a:r>
              <a:rPr lang="en-US" sz="1600" b="1" dirty="0" smtClean="0">
                <a:latin typeface="Century Gothic" pitchFamily="34" charset="0"/>
              </a:rPr>
              <a:t>Svetlana Shtrom, 407-823-5150</a:t>
            </a:r>
            <a:r>
              <a:rPr lang="en-US" sz="1600" dirty="0" smtClean="0">
                <a:latin typeface="Century Gothic" pitchFamily="34" charset="0"/>
              </a:rPr>
              <a:t>		</a:t>
            </a:r>
            <a:r>
              <a:rPr lang="en-US" sz="1600" b="1" dirty="0" smtClean="0">
                <a:latin typeface="Century Gothic" pitchFamily="34" charset="0"/>
              </a:rPr>
              <a:t>Andrea Adkins, 407-823-0138</a:t>
            </a:r>
          </a:p>
          <a:p>
            <a:pPr>
              <a:lnSpc>
                <a:spcPct val="80000"/>
              </a:lnSpc>
              <a:buFontTx/>
              <a:buNone/>
            </a:pPr>
            <a:r>
              <a:rPr lang="en-US" sz="1600" dirty="0" smtClean="0">
                <a:solidFill>
                  <a:srgbClr val="C00000"/>
                </a:solidFill>
                <a:latin typeface="Century Gothic" pitchFamily="34" charset="0"/>
                <a:hlinkClick r:id="rId3"/>
              </a:rPr>
              <a:t>svetlana.shtrom@ucf.edu</a:t>
            </a:r>
            <a:r>
              <a:rPr lang="en-US" sz="1600" dirty="0" smtClean="0">
                <a:solidFill>
                  <a:srgbClr val="C00000"/>
                </a:solidFill>
                <a:latin typeface="Century Gothic" pitchFamily="34" charset="0"/>
              </a:rPr>
              <a:t>	</a:t>
            </a:r>
            <a:r>
              <a:rPr lang="en-US" sz="1600" dirty="0" smtClean="0">
                <a:latin typeface="Century Gothic" pitchFamily="34" charset="0"/>
              </a:rPr>
              <a:t>		</a:t>
            </a:r>
            <a:r>
              <a:rPr lang="en-US" sz="1600" dirty="0" smtClean="0">
                <a:solidFill>
                  <a:schemeClr val="hlink"/>
                </a:solidFill>
                <a:latin typeface="Century Gothic" pitchFamily="34" charset="0"/>
                <a:hlinkClick r:id="rId4"/>
              </a:rPr>
              <a:t>andrea.adkins@ucf.edu</a:t>
            </a:r>
            <a:endParaRPr lang="en-US" sz="1600" dirty="0" smtClean="0">
              <a:solidFill>
                <a:schemeClr val="hlink"/>
              </a:solidFill>
              <a:latin typeface="Century Gothic" pitchFamily="34" charset="0"/>
            </a:endParaRPr>
          </a:p>
          <a:p>
            <a:pPr>
              <a:lnSpc>
                <a:spcPct val="80000"/>
              </a:lnSpc>
              <a:buFontTx/>
              <a:buNone/>
            </a:pPr>
            <a:r>
              <a:rPr lang="en-US" sz="1600" dirty="0" smtClean="0">
                <a:solidFill>
                  <a:schemeClr val="hlink"/>
                </a:solidFill>
                <a:latin typeface="Century Gothic" pitchFamily="34" charset="0"/>
              </a:rPr>
              <a:t>	</a:t>
            </a:r>
            <a:r>
              <a:rPr lang="en-US" sz="1600" dirty="0" smtClean="0">
                <a:latin typeface="Century Gothic" pitchFamily="34" charset="0"/>
              </a:rPr>
              <a:t>					Engineering, Nano, Chemistry</a:t>
            </a:r>
          </a:p>
          <a:p>
            <a:pPr>
              <a:lnSpc>
                <a:spcPct val="80000"/>
              </a:lnSpc>
              <a:buFontTx/>
              <a:buNone/>
            </a:pPr>
            <a:r>
              <a:rPr lang="en-US" sz="1600" dirty="0" smtClean="0">
                <a:latin typeface="Century Gothic" pitchFamily="34" charset="0"/>
              </a:rPr>
              <a:t>	</a:t>
            </a:r>
          </a:p>
          <a:p>
            <a:pPr>
              <a:lnSpc>
                <a:spcPct val="80000"/>
              </a:lnSpc>
              <a:buFont typeface="Wingdings 2"/>
              <a:buNone/>
            </a:pPr>
            <a:r>
              <a:rPr lang="en-US" sz="1600" dirty="0" smtClean="0">
                <a:latin typeface="Century Gothic" pitchFamily="34" charset="0"/>
              </a:rPr>
              <a:t>Assistant Director:				Senior Licensing Associate:</a:t>
            </a:r>
          </a:p>
          <a:p>
            <a:pPr>
              <a:lnSpc>
                <a:spcPct val="80000"/>
              </a:lnSpc>
              <a:buFont typeface="Wingdings 2"/>
              <a:buNone/>
            </a:pPr>
            <a:r>
              <a:rPr lang="en-US" sz="1600" b="1" dirty="0" smtClean="0">
                <a:latin typeface="Century Gothic" pitchFamily="34" charset="0"/>
              </a:rPr>
              <a:t>John Miner, 407-882-1136</a:t>
            </a:r>
            <a:r>
              <a:rPr lang="en-US" sz="1600" dirty="0" smtClean="0">
                <a:latin typeface="Century Gothic" pitchFamily="34" charset="0"/>
              </a:rPr>
              <a:t>			</a:t>
            </a:r>
            <a:r>
              <a:rPr lang="en-US" sz="1600" b="1" dirty="0" smtClean="0">
                <a:latin typeface="Century Gothic" pitchFamily="34" charset="0"/>
              </a:rPr>
              <a:t>Brion Berman, 407-882-0342</a:t>
            </a:r>
          </a:p>
          <a:p>
            <a:pPr>
              <a:lnSpc>
                <a:spcPct val="80000"/>
              </a:lnSpc>
              <a:buFont typeface="Wingdings 2"/>
              <a:buNone/>
            </a:pPr>
            <a:r>
              <a:rPr lang="en-US" sz="1600" dirty="0" smtClean="0">
                <a:latin typeface="Century Gothic" pitchFamily="34" charset="0"/>
                <a:hlinkClick r:id="rId5"/>
              </a:rPr>
              <a:t>john.miner@ucf.edu</a:t>
            </a:r>
            <a:r>
              <a:rPr lang="en-US" sz="1600" dirty="0" smtClean="0">
                <a:latin typeface="Century Gothic" pitchFamily="34" charset="0"/>
              </a:rPr>
              <a:t>			</a:t>
            </a:r>
            <a:r>
              <a:rPr lang="en-US" sz="1600" dirty="0" smtClean="0">
                <a:solidFill>
                  <a:srgbClr val="C00000"/>
                </a:solidFill>
                <a:latin typeface="Century Gothic" pitchFamily="34" charset="0"/>
                <a:hlinkClick r:id="rId6"/>
              </a:rPr>
              <a:t>brion.berman@ucf.edu</a:t>
            </a:r>
            <a:endParaRPr lang="en-US" sz="1600" dirty="0" smtClean="0">
              <a:solidFill>
                <a:srgbClr val="C00000"/>
              </a:solidFill>
              <a:latin typeface="Century Gothic" pitchFamily="34" charset="0"/>
            </a:endParaRPr>
          </a:p>
          <a:p>
            <a:pPr>
              <a:lnSpc>
                <a:spcPct val="80000"/>
              </a:lnSpc>
              <a:buFont typeface="Wingdings 2"/>
              <a:buNone/>
            </a:pPr>
            <a:r>
              <a:rPr lang="en-US" sz="1600" dirty="0" smtClean="0">
                <a:latin typeface="Century Gothic" pitchFamily="34" charset="0"/>
              </a:rPr>
              <a:t>CREOL, FSEC, Chem. (Forensics)		BSBS, Nano, COM, Chemistry</a:t>
            </a:r>
          </a:p>
          <a:p>
            <a:pPr>
              <a:lnSpc>
                <a:spcPct val="80000"/>
              </a:lnSpc>
              <a:buFontTx/>
              <a:buNone/>
            </a:pPr>
            <a:endParaRPr lang="en-US" sz="1600" dirty="0" smtClean="0">
              <a:latin typeface="Century Gothic" pitchFamily="34" charset="0"/>
            </a:endParaRPr>
          </a:p>
          <a:p>
            <a:pPr>
              <a:lnSpc>
                <a:spcPct val="80000"/>
              </a:lnSpc>
              <a:buFontTx/>
              <a:buNone/>
            </a:pPr>
            <a:r>
              <a:rPr lang="en-US" sz="1600" dirty="0" smtClean="0">
                <a:latin typeface="Century Gothic" pitchFamily="34" charset="0"/>
              </a:rPr>
              <a:t>Technology Manager:			Technology Manager:</a:t>
            </a:r>
          </a:p>
          <a:p>
            <a:pPr>
              <a:lnSpc>
                <a:spcPct val="80000"/>
              </a:lnSpc>
              <a:buFontTx/>
              <a:buNone/>
            </a:pPr>
            <a:r>
              <a:rPr lang="en-US" sz="1600" b="1" dirty="0" smtClean="0">
                <a:latin typeface="Century Gothic" pitchFamily="34" charset="0"/>
              </a:rPr>
              <a:t>Sandra Jaggernauth, 407-882-2448</a:t>
            </a:r>
            <a:r>
              <a:rPr lang="en-US" sz="1600" dirty="0" smtClean="0">
                <a:latin typeface="Century Gothic" pitchFamily="34" charset="0"/>
              </a:rPr>
              <a:t>		</a:t>
            </a:r>
            <a:r>
              <a:rPr lang="en-US" sz="1600" b="1" dirty="0" smtClean="0">
                <a:latin typeface="Century Gothic" pitchFamily="34" charset="0"/>
              </a:rPr>
              <a:t>Amanda Reno, 407-882-0350</a:t>
            </a:r>
          </a:p>
          <a:p>
            <a:pPr>
              <a:lnSpc>
                <a:spcPct val="80000"/>
              </a:lnSpc>
              <a:buFontTx/>
              <a:buNone/>
            </a:pPr>
            <a:r>
              <a:rPr lang="en-US" sz="1600" dirty="0" smtClean="0">
                <a:latin typeface="Century Gothic" pitchFamily="34" charset="0"/>
                <a:hlinkClick r:id="rId7"/>
              </a:rPr>
              <a:t>dhankumari.jaggernauth@ucf.edu</a:t>
            </a:r>
            <a:r>
              <a:rPr lang="en-US" sz="1600" dirty="0" smtClean="0">
                <a:latin typeface="Century Gothic" pitchFamily="34" charset="0"/>
              </a:rPr>
              <a:t>		</a:t>
            </a:r>
            <a:r>
              <a:rPr lang="en-US" sz="1600" dirty="0" smtClean="0">
                <a:latin typeface="Century Gothic" pitchFamily="34" charset="0"/>
                <a:hlinkClick r:id="rId8"/>
              </a:rPr>
              <a:t>amanda.reno@ucf.edu</a:t>
            </a:r>
            <a:endParaRPr lang="en-US" sz="1600" dirty="0" smtClean="0">
              <a:latin typeface="Century Gothic" pitchFamily="34" charset="0"/>
            </a:endParaRPr>
          </a:p>
          <a:p>
            <a:pPr>
              <a:lnSpc>
                <a:spcPct val="80000"/>
              </a:lnSpc>
              <a:buFontTx/>
              <a:buNone/>
            </a:pPr>
            <a:r>
              <a:rPr lang="en-US" sz="1600" dirty="0" smtClean="0">
                <a:latin typeface="Century Gothic" pitchFamily="34" charset="0"/>
              </a:rPr>
              <a:t>Physical Sciences				Life Sciences</a:t>
            </a:r>
          </a:p>
        </p:txBody>
      </p:sp>
      <p:sp>
        <p:nvSpPr>
          <p:cNvPr id="8"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CONTACT INFORMATION</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2" name="Date Placeholder 1"/>
          <p:cNvSpPr>
            <a:spLocks noGrp="1"/>
          </p:cNvSpPr>
          <p:nvPr>
            <p:ph type="dt" sz="half" idx="10"/>
          </p:nvPr>
        </p:nvSpPr>
        <p:spPr/>
        <p:txBody>
          <a:bodyPr/>
          <a:lstStyle/>
          <a:p>
            <a:pPr eaLnBrk="1" latinLnBrk="0" hangingPunct="1"/>
            <a:fld id="{FA728693-4C63-4626-BD23-3F5C45AA8929}" type="datetime1">
              <a:rPr lang="en-US" smtClean="0"/>
              <a:t>5/21/2012</a:t>
            </a:fld>
            <a:endParaRPr lang="en-US" dirty="0"/>
          </a:p>
        </p:txBody>
      </p:sp>
    </p:spTree>
    <p:extLst>
      <p:ext uri="{BB962C8B-B14F-4D97-AF65-F5344CB8AC3E}">
        <p14:creationId xmlns:p14="http://schemas.microsoft.com/office/powerpoint/2010/main" val="41262096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3752671"/>
            <a:ext cx="7543800" cy="646331"/>
          </a:xfrm>
          <a:prstGeom prst="rect">
            <a:avLst/>
          </a:prstGeom>
          <a:noFill/>
        </p:spPr>
        <p:txBody>
          <a:bodyPr wrap="square" rtlCol="0">
            <a:spAutoFit/>
          </a:bodyPr>
          <a:lstStyle/>
          <a:p>
            <a:pPr algn="ctr"/>
            <a:r>
              <a:rPr lang="en-US" sz="3600"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QUESTIONS or COMMENTS?</a:t>
            </a:r>
            <a:endParaRPr lang="en-US" sz="3600"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pic>
        <p:nvPicPr>
          <p:cNvPr id="1026" name="Picture 2" descr="C:\Users\LTorres\AppData\Local\Microsoft\Windows\Temporary Internet Files\Low\Content.IE5\4F1O7XFO\MC90043379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6295" y="1905143"/>
            <a:ext cx="1828657" cy="1828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3902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rot="5400000">
            <a:off x="4463795" y="4072354"/>
            <a:ext cx="6629401" cy="457200"/>
          </a:xfrm>
        </p:spPr>
        <p:txBody>
          <a:bodyPr>
            <a:normAutofit/>
          </a:bodyPr>
          <a:lstStyle/>
          <a:p>
            <a:r>
              <a:rPr lang="en-US" sz="1100" b="1" cap="none" dirty="0">
                <a:solidFill>
                  <a:schemeClr val="accent6">
                    <a:lumMod val="50000"/>
                  </a:schemeClr>
                </a:solidFill>
                <a:latin typeface="Century Gothic" pitchFamily="34" charset="0"/>
              </a:rPr>
              <a:t>Exploring Research Administration…from CONCEPT to COMMERCIALIZATION</a:t>
            </a:r>
          </a:p>
        </p:txBody>
      </p:sp>
      <p:pic>
        <p:nvPicPr>
          <p:cNvPr id="8" name="Picture 7" descr="Picture1.png"/>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295000"/>
                    </a14:imgEffect>
                  </a14:imgLayer>
                </a14:imgProps>
              </a:ext>
            </a:extLst>
          </a:blip>
          <a:srcRect b="18931"/>
          <a:stretch/>
        </p:blipFill>
        <p:spPr>
          <a:xfrm rot="5400000">
            <a:off x="7000145" y="716005"/>
            <a:ext cx="2937878" cy="1173480"/>
          </a:xfrm>
          <a:prstGeom prst="rect">
            <a:avLst/>
          </a:prstGeom>
        </p:spPr>
      </p:pic>
      <p:sp>
        <p:nvSpPr>
          <p:cNvPr id="5" name="Title 2"/>
          <p:cNvSpPr txBox="1">
            <a:spLocks/>
          </p:cNvSpPr>
          <p:nvPr/>
        </p:nvSpPr>
        <p:spPr>
          <a:xfrm>
            <a:off x="0" y="3048000"/>
            <a:ext cx="7543800" cy="1143000"/>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US" sz="3200"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PARTNERING AGREEMENTS</a:t>
            </a:r>
            <a:endParaRPr lang="en-US" sz="3200"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2" name="TextBox 1"/>
          <p:cNvSpPr txBox="1"/>
          <p:nvPr/>
        </p:nvSpPr>
        <p:spPr>
          <a:xfrm>
            <a:off x="0" y="3962400"/>
            <a:ext cx="7543800" cy="338554"/>
          </a:xfrm>
          <a:prstGeom prst="rect">
            <a:avLst/>
          </a:prstGeom>
          <a:noFill/>
        </p:spPr>
        <p:txBody>
          <a:bodyPr wrap="square" rtlCol="0">
            <a:spAutoFit/>
          </a:bodyPr>
          <a:lstStyle/>
          <a:p>
            <a:pPr algn="ctr"/>
            <a:r>
              <a:rPr lang="en-US" sz="1600" b="1" dirty="0" smtClean="0">
                <a:solidFill>
                  <a:schemeClr val="accent6">
                    <a:lumMod val="75000"/>
                  </a:schemeClr>
                </a:solidFill>
                <a:latin typeface="Century Gothic" pitchFamily="34" charset="0"/>
              </a:rPr>
              <a:t>Terri Vallery</a:t>
            </a:r>
            <a:endParaRPr lang="en-US" sz="1600" b="1" dirty="0">
              <a:solidFill>
                <a:schemeClr val="accent6">
                  <a:lumMod val="75000"/>
                </a:schemeClr>
              </a:solidFill>
              <a:latin typeface="Century Gothic" pitchFamily="34" charset="0"/>
            </a:endParaRPr>
          </a:p>
        </p:txBody>
      </p:sp>
    </p:spTree>
    <p:extLst>
      <p:ext uri="{BB962C8B-B14F-4D97-AF65-F5344CB8AC3E}">
        <p14:creationId xmlns:p14="http://schemas.microsoft.com/office/powerpoint/2010/main" val="7283953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Non-disclosure agreement</a:t>
            </a:r>
            <a:endParaRPr lang="en-US" dirty="0"/>
          </a:p>
        </p:txBody>
      </p:sp>
      <p:sp>
        <p:nvSpPr>
          <p:cNvPr id="17410" name="Content Placeholder 2"/>
          <p:cNvSpPr>
            <a:spLocks noGrp="1"/>
          </p:cNvSpPr>
          <p:nvPr>
            <p:ph idx="1"/>
          </p:nvPr>
        </p:nvSpPr>
        <p:spPr bwMode="auto">
          <a:xfrm>
            <a:off x="304800" y="1554162"/>
            <a:ext cx="8686800" cy="4770438"/>
          </a:xfrm>
          <a:noFill/>
          <a:ln>
            <a:miter lim="800000"/>
            <a:headEnd/>
            <a:tailEnd/>
          </a:ln>
        </p:spPr>
        <p:txBody>
          <a:bodyPr vert="horz" wrap="square" lIns="91440" tIns="45720" rIns="91440" bIns="45720" numCol="1" anchor="t" anchorCtr="0" compatLnSpc="1">
            <a:prstTxWarp prst="textNoShape">
              <a:avLst/>
            </a:prstTxWarp>
            <a:normAutofit/>
          </a:bodyPr>
          <a:lstStyle/>
          <a:p>
            <a:pPr marL="228600" indent="0" eaLnBrk="1" hangingPunct="1">
              <a:buFontTx/>
              <a:buNone/>
              <a:tabLst>
                <a:tab pos="292100" algn="l"/>
                <a:tab pos="571500" algn="l"/>
              </a:tabLst>
            </a:pPr>
            <a:r>
              <a:rPr lang="en-US" sz="2400" b="1" dirty="0" smtClean="0">
                <a:latin typeface="Century Gothic" pitchFamily="34" charset="0"/>
              </a:rPr>
              <a:t>PURPOSE</a:t>
            </a:r>
          </a:p>
          <a:p>
            <a:pPr marL="228600" indent="0" eaLnBrk="1" hangingPunct="1">
              <a:buFontTx/>
              <a:buNone/>
              <a:tabLst>
                <a:tab pos="292100" algn="l"/>
                <a:tab pos="571500" algn="l"/>
              </a:tabLst>
            </a:pPr>
            <a:endParaRPr lang="en-US" sz="2000" dirty="0">
              <a:latin typeface="Century Gothic" pitchFamily="34" charset="0"/>
            </a:endParaRPr>
          </a:p>
          <a:p>
            <a:pPr marL="571500">
              <a:buFont typeface="Wingdings" pitchFamily="2" charset="2"/>
              <a:buChar char="q"/>
              <a:tabLst>
                <a:tab pos="292100" algn="l"/>
                <a:tab pos="571500" algn="l"/>
              </a:tabLst>
            </a:pPr>
            <a:r>
              <a:rPr lang="en-US" sz="2000" dirty="0" smtClean="0">
                <a:latin typeface="Century Gothic" pitchFamily="34" charset="0"/>
              </a:rPr>
              <a:t>Protect information considered proprietary or confidential</a:t>
            </a:r>
          </a:p>
          <a:p>
            <a:pPr marL="571500">
              <a:buFont typeface="Wingdings" pitchFamily="2" charset="2"/>
              <a:buChar char="q"/>
              <a:tabLst>
                <a:tab pos="292100" algn="l"/>
                <a:tab pos="571500" algn="l"/>
              </a:tabLst>
            </a:pPr>
            <a:r>
              <a:rPr lang="en-US" sz="2000" dirty="0" smtClean="0">
                <a:latin typeface="Century Gothic" pitchFamily="34" charset="0"/>
              </a:rPr>
              <a:t>Creates confidential relationship between two parties</a:t>
            </a:r>
          </a:p>
          <a:p>
            <a:pPr marL="571500">
              <a:buFont typeface="Wingdings" pitchFamily="2" charset="2"/>
              <a:buChar char="q"/>
              <a:tabLst>
                <a:tab pos="292100" algn="l"/>
                <a:tab pos="571500" algn="l"/>
              </a:tabLst>
            </a:pPr>
            <a:r>
              <a:rPr lang="en-US" sz="2000" dirty="0" smtClean="0">
                <a:latin typeface="Century Gothic" pitchFamily="34" charset="0"/>
              </a:rPr>
              <a:t>a.k.a. Confidential Disclosure Agreement, NDA, CDA, PIA</a:t>
            </a:r>
          </a:p>
          <a:p>
            <a:pPr marL="228600" indent="0" eaLnBrk="1" hangingPunct="1">
              <a:buFontTx/>
              <a:buNone/>
              <a:tabLst>
                <a:tab pos="292100" algn="l"/>
                <a:tab pos="571500" algn="l"/>
              </a:tabLst>
            </a:pPr>
            <a:endParaRPr lang="en-US" sz="2000" dirty="0" smtClean="0">
              <a:latin typeface="Century Gothic" pitchFamily="34" charset="0"/>
            </a:endParaRPr>
          </a:p>
          <a:p>
            <a:pPr marL="228600" indent="0" eaLnBrk="1" hangingPunct="1">
              <a:buFontTx/>
              <a:buNone/>
              <a:tabLst>
                <a:tab pos="292100" algn="l"/>
                <a:tab pos="571500" algn="l"/>
              </a:tabLst>
            </a:pPr>
            <a:endParaRPr lang="en-US" sz="2000" dirty="0" smtClean="0">
              <a:latin typeface="Century Gothic" pitchFamily="34" charset="0"/>
            </a:endParaRPr>
          </a:p>
          <a:p>
            <a:pPr marL="228600" indent="0" eaLnBrk="1" hangingPunct="1">
              <a:buFontTx/>
              <a:buNone/>
              <a:tabLst>
                <a:tab pos="292100" algn="l"/>
                <a:tab pos="571500" algn="l"/>
              </a:tabLst>
            </a:pPr>
            <a:endParaRPr lang="en-US" sz="2000" dirty="0" smtClean="0">
              <a:latin typeface="Century Gothic" pitchFamily="34" charset="0"/>
            </a:endParaRPr>
          </a:p>
          <a:p>
            <a:pPr marL="228600" indent="0" eaLnBrk="1" hangingPunct="1">
              <a:buFontTx/>
              <a:buNone/>
              <a:tabLst>
                <a:tab pos="292100" algn="l"/>
                <a:tab pos="571500" algn="l"/>
              </a:tabLst>
            </a:pPr>
            <a:r>
              <a:rPr lang="en-US" sz="2000" dirty="0" smtClean="0">
                <a:latin typeface="Century Gothic" pitchFamily="34" charset="0"/>
              </a:rPr>
              <a:t>	</a:t>
            </a:r>
          </a:p>
        </p:txBody>
      </p:sp>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rgbClr val="C17529">
                    <a:lumMod val="50000"/>
                  </a:srgbClr>
                </a:solidFill>
                <a:effectLst>
                  <a:outerShdw blurRad="38100" dist="38100" dir="2700000" algn="tl">
                    <a:srgbClr val="000000">
                      <a:alpha val="43137"/>
                    </a:srgbClr>
                  </a:outerShdw>
                </a:effectLst>
                <a:latin typeface="Century Gothic" pitchFamily="34" charset="0"/>
              </a:rPr>
              <a:t>GETTING STARTED</a:t>
            </a:r>
            <a:endParaRPr lang="en-US" b="1" dirty="0">
              <a:solidFill>
                <a:srgbClr val="C17529">
                  <a:lumMod val="50000"/>
                </a:srgb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rgbClr val="C17529"/>
              </a:solidFill>
              <a:effectLst>
                <a:outerShdw blurRad="38100" dist="38100" dir="2700000" algn="tl">
                  <a:srgbClr val="000000">
                    <a:alpha val="43137"/>
                  </a:srgbClr>
                </a:outerShdw>
              </a:effectLst>
              <a:latin typeface="Century Gothic" pitchFamily="34" charset="0"/>
            </a:endParaRPr>
          </a:p>
        </p:txBody>
      </p:sp>
      <p:grpSp>
        <p:nvGrpSpPr>
          <p:cNvPr id="3" name="Group 5"/>
          <p:cNvGrpSpPr>
            <a:grpSpLocks noChangeAspect="1"/>
          </p:cNvGrpSpPr>
          <p:nvPr/>
        </p:nvGrpSpPr>
        <p:grpSpPr bwMode="auto">
          <a:xfrm>
            <a:off x="609600" y="4152107"/>
            <a:ext cx="8153400" cy="2058988"/>
            <a:chOff x="384" y="2736"/>
            <a:chExt cx="5136" cy="1297"/>
          </a:xfrm>
        </p:grpSpPr>
        <p:sp>
          <p:nvSpPr>
            <p:cNvPr id="4" name="AutoShape 4"/>
            <p:cNvSpPr>
              <a:spLocks noChangeAspect="1" noChangeArrowheads="1" noTextEdit="1"/>
            </p:cNvSpPr>
            <p:nvPr/>
          </p:nvSpPr>
          <p:spPr bwMode="auto">
            <a:xfrm>
              <a:off x="384" y="2736"/>
              <a:ext cx="5136"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 name="Rectangle 6"/>
            <p:cNvSpPr>
              <a:spLocks noChangeArrowheads="1"/>
            </p:cNvSpPr>
            <p:nvPr/>
          </p:nvSpPr>
          <p:spPr bwMode="auto">
            <a:xfrm>
              <a:off x="384" y="2736"/>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en-US" dirty="0" smtClean="0">
                <a:solidFill>
                  <a:prstClr val="black"/>
                </a:solidFill>
                <a:latin typeface="Arial" pitchFamily="34" charset="0"/>
                <a:cs typeface="Arial" pitchFamily="34" charset="0"/>
              </a:endParaRPr>
            </a:p>
          </p:txBody>
        </p:sp>
        <p:sp>
          <p:nvSpPr>
            <p:cNvPr id="7" name="Rectangle 7"/>
            <p:cNvSpPr>
              <a:spLocks noChangeArrowheads="1"/>
            </p:cNvSpPr>
            <p:nvPr/>
          </p:nvSpPr>
          <p:spPr bwMode="auto">
            <a:xfrm>
              <a:off x="1977" y="2736"/>
              <a:ext cx="100" cy="1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800" dirty="0" smtClean="0">
                  <a:solidFill>
                    <a:srgbClr val="000000"/>
                  </a:solidFill>
                  <a:latin typeface="Calibri" pitchFamily="34" charset="0"/>
                  <a:cs typeface="Arial" pitchFamily="34" charset="0"/>
                </a:rPr>
                <a:t> </a:t>
              </a:r>
              <a:endParaRPr lang="en-US" dirty="0" smtClean="0">
                <a:solidFill>
                  <a:prstClr val="black"/>
                </a:solidFill>
                <a:latin typeface="Arial" pitchFamily="34" charset="0"/>
                <a:cs typeface="Arial" pitchFamily="34" charset="0"/>
              </a:endParaRPr>
            </a:p>
          </p:txBody>
        </p:sp>
      </p:grpSp>
      <p:pic>
        <p:nvPicPr>
          <p:cNvPr id="1032" name="Picture 8" descr="C:\Users\TVALLERY\Desktop\banana.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492" y="3977879"/>
            <a:ext cx="7905190" cy="2233216"/>
          </a:xfrm>
          <a:prstGeom prst="rect">
            <a:avLst/>
          </a:prstGeom>
          <a:noFill/>
          <a:extLst>
            <a:ext uri="{909E8E84-426E-40DD-AFC4-6F175D3DCCD1}">
              <a14:hiddenFill xmlns:a14="http://schemas.microsoft.com/office/drawing/2010/main">
                <a:solidFill>
                  <a:srgbClr val="FFFFFF"/>
                </a:solidFill>
              </a14:hiddenFill>
            </a:ext>
          </a:extLst>
        </p:spPr>
      </p:pic>
      <p:sp>
        <p:nvSpPr>
          <p:cNvPr id="8" name="Date Placeholder 7"/>
          <p:cNvSpPr>
            <a:spLocks noGrp="1"/>
          </p:cNvSpPr>
          <p:nvPr>
            <p:ph type="dt" sz="half" idx="10"/>
          </p:nvPr>
        </p:nvSpPr>
        <p:spPr/>
        <p:txBody>
          <a:bodyPr/>
          <a:lstStyle/>
          <a:p>
            <a:fld id="{B8DB1AED-EA60-4B4C-B459-03CE79C7C10B}" type="datetime1">
              <a:rPr lang="en-US" smtClean="0">
                <a:solidFill>
                  <a:srgbClr val="F0A22E">
                    <a:shade val="75000"/>
                  </a:srgbClr>
                </a:solidFill>
              </a:rPr>
              <a:t>5/21/2012</a:t>
            </a:fld>
            <a:endParaRPr lang="en-US" dirty="0">
              <a:solidFill>
                <a:srgbClr val="F0A22E">
                  <a:shade val="75000"/>
                </a:srgbClr>
              </a:solidFill>
            </a:endParaRPr>
          </a:p>
        </p:txBody>
      </p:sp>
    </p:spTree>
    <p:extLst>
      <p:ext uri="{BB962C8B-B14F-4D97-AF65-F5344CB8AC3E}">
        <p14:creationId xmlns:p14="http://schemas.microsoft.com/office/powerpoint/2010/main" val="5435353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3" y="6477000"/>
            <a:ext cx="8915400" cy="369332"/>
          </a:xfrm>
          <a:prstGeom prst="rect">
            <a:avLst/>
          </a:prstGeom>
          <a:noFill/>
        </p:spPr>
        <p:txBody>
          <a:bodyPr wrap="square" rtlCol="0">
            <a:spAutoFit/>
          </a:bodyPr>
          <a:lstStyle/>
          <a:p>
            <a:pPr algn="ctr"/>
            <a:r>
              <a:rPr lang="en-US" b="1" dirty="0" smtClean="0">
                <a:solidFill>
                  <a:srgbClr val="C17529">
                    <a:lumMod val="50000"/>
                  </a:srgbClr>
                </a:solidFill>
                <a:effectLst>
                  <a:outerShdw blurRad="38100" dist="38100" dir="2700000" algn="tl">
                    <a:srgbClr val="000000">
                      <a:alpha val="43137"/>
                    </a:srgbClr>
                  </a:outerShdw>
                </a:effectLst>
                <a:latin typeface="Century Gothic" pitchFamily="34" charset="0"/>
              </a:rPr>
              <a:t>GETTING STARTED</a:t>
            </a:r>
            <a:endParaRPr lang="en-US" b="1" dirty="0">
              <a:solidFill>
                <a:srgbClr val="C17529">
                  <a:lumMod val="50000"/>
                </a:srgb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rgbClr val="C17529"/>
              </a:solidFill>
              <a:effectLst>
                <a:outerShdw blurRad="38100" dist="38100" dir="2700000" algn="tl">
                  <a:srgbClr val="000000">
                    <a:alpha val="43137"/>
                  </a:srgbClr>
                </a:outerShdw>
              </a:effectLst>
              <a:latin typeface="Century Gothic" pitchFamily="34" charset="0"/>
            </a:endParaRPr>
          </a:p>
        </p:txBody>
      </p:sp>
      <p:sp>
        <p:nvSpPr>
          <p:cNvPr id="5" name="Content Placeholder 2"/>
          <p:cNvSpPr txBox="1">
            <a:spLocks/>
          </p:cNvSpPr>
          <p:nvPr/>
        </p:nvSpPr>
        <p:spPr bwMode="auto">
          <a:xfrm>
            <a:off x="621128" y="1304365"/>
            <a:ext cx="7956177" cy="4572000"/>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228600" indent="0">
              <a:buClr>
                <a:srgbClr val="F0A22E"/>
              </a:buClr>
              <a:buFontTx/>
              <a:buNone/>
              <a:tabLst>
                <a:tab pos="292100" algn="l"/>
                <a:tab pos="571500" algn="l"/>
              </a:tabLst>
            </a:pPr>
            <a:endParaRPr lang="en-US" sz="3600" b="1" dirty="0" smtClean="0">
              <a:solidFill>
                <a:srgbClr val="4E3B30"/>
              </a:solidFill>
              <a:effectLst>
                <a:outerShdw blurRad="38100" dist="38100" dir="2700000" algn="tl">
                  <a:srgbClr val="000000">
                    <a:alpha val="43137"/>
                  </a:srgbClr>
                </a:outerShdw>
              </a:effectLst>
              <a:latin typeface="Century Gothic" pitchFamily="34" charset="0"/>
            </a:endParaRPr>
          </a:p>
          <a:p>
            <a:pPr marL="228600" indent="0">
              <a:buClr>
                <a:srgbClr val="F0A22E"/>
              </a:buClr>
              <a:buFontTx/>
              <a:buNone/>
              <a:tabLst>
                <a:tab pos="292100" algn="l"/>
                <a:tab pos="571500" algn="l"/>
              </a:tabLst>
            </a:pPr>
            <a:r>
              <a:rPr lang="en-US" sz="3600" b="1" dirty="0" smtClean="0">
                <a:solidFill>
                  <a:srgbClr val="4E3B30"/>
                </a:solidFill>
                <a:effectLst>
                  <a:outerShdw blurRad="38100" dist="38100" dir="2700000" algn="tl">
                    <a:srgbClr val="000000">
                      <a:alpha val="43137"/>
                    </a:srgbClr>
                  </a:outerShdw>
                </a:effectLst>
                <a:latin typeface="Century Gothic" pitchFamily="34" charset="0"/>
              </a:rPr>
              <a:t> Cell Phones On Silent</a:t>
            </a:r>
          </a:p>
          <a:p>
            <a:pPr marL="228600" indent="0">
              <a:buClr>
                <a:srgbClr val="F0A22E"/>
              </a:buClr>
              <a:buFontTx/>
              <a:buNone/>
              <a:tabLst>
                <a:tab pos="292100" algn="l"/>
                <a:tab pos="571500" algn="l"/>
              </a:tabLst>
            </a:pPr>
            <a:endParaRPr lang="en-US" sz="3600" b="1" dirty="0" smtClean="0">
              <a:solidFill>
                <a:srgbClr val="4E3B30"/>
              </a:solidFill>
              <a:effectLst>
                <a:outerShdw blurRad="38100" dist="38100" dir="2700000" algn="tl">
                  <a:srgbClr val="000000">
                    <a:alpha val="43137"/>
                  </a:srgbClr>
                </a:outerShdw>
              </a:effectLst>
              <a:latin typeface="Century Gothic" pitchFamily="34" charset="0"/>
            </a:endParaRPr>
          </a:p>
          <a:p>
            <a:pPr marL="228600" indent="0">
              <a:buClr>
                <a:srgbClr val="F0A22E"/>
              </a:buClr>
              <a:buFontTx/>
              <a:buNone/>
              <a:tabLst>
                <a:tab pos="292100" algn="l"/>
                <a:tab pos="571500" algn="l"/>
              </a:tabLst>
            </a:pPr>
            <a:r>
              <a:rPr lang="en-US" sz="3600" b="1" dirty="0" smtClean="0">
                <a:solidFill>
                  <a:srgbClr val="4E3B30"/>
                </a:solidFill>
                <a:effectLst>
                  <a:outerShdw blurRad="38100" dist="38100" dir="2700000" algn="tl">
                    <a:srgbClr val="000000">
                      <a:alpha val="43137"/>
                    </a:srgbClr>
                  </a:outerShdw>
                </a:effectLst>
                <a:latin typeface="Century Gothic" pitchFamily="34" charset="0"/>
              </a:rPr>
              <a:t>Sign In  </a:t>
            </a: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rgbClr val="C17529"/>
              </a:solidFill>
              <a:effectLst>
                <a:outerShdw blurRad="38100" dist="38100" dir="2700000" algn="tl">
                  <a:srgbClr val="000000">
                    <a:alpha val="43137"/>
                  </a:srgbClr>
                </a:outerShdw>
              </a:effectLst>
              <a:latin typeface="Century Gothic" pitchFamily="34" charset="0"/>
            </a:endParaRPr>
          </a:p>
        </p:txBody>
      </p:sp>
      <p:sp>
        <p:nvSpPr>
          <p:cNvPr id="12" name="Content Placeholder 2"/>
          <p:cNvSpPr txBox="1">
            <a:spLocks/>
          </p:cNvSpPr>
          <p:nvPr/>
        </p:nvSpPr>
        <p:spPr bwMode="auto">
          <a:xfrm>
            <a:off x="3276600" y="3962400"/>
            <a:ext cx="54102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Char char="•"/>
              <a:defRPr sz="2400" b="1">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defRPr>
            </a:lvl2pPr>
            <a:lvl3pPr marL="1143000" indent="-228600" algn="l" rtl="0" eaLnBrk="0" fontAlgn="base" hangingPunct="0">
              <a:spcBef>
                <a:spcPct val="20000"/>
              </a:spcBef>
              <a:spcAft>
                <a:spcPct val="0"/>
              </a:spcAft>
              <a:buChar char="•"/>
              <a:defRPr sz="2000">
                <a:solidFill>
                  <a:schemeClr val="bg2"/>
                </a:solidFill>
                <a:latin typeface="+mn-lt"/>
              </a:defRPr>
            </a:lvl3pPr>
            <a:lvl4pPr marL="1600200" indent="-228600" algn="l" rtl="0" eaLnBrk="0" fontAlgn="base" hangingPunct="0">
              <a:spcBef>
                <a:spcPct val="20000"/>
              </a:spcBef>
              <a:spcAft>
                <a:spcPct val="0"/>
              </a:spcAft>
              <a:buChar char="•"/>
              <a:defRPr>
                <a:solidFill>
                  <a:schemeClr val="bg2"/>
                </a:solidFill>
                <a:latin typeface="+mn-lt"/>
              </a:defRPr>
            </a:lvl4pPr>
            <a:lvl5pPr marL="2057400" indent="-228600" algn="l" rtl="0" eaLnBrk="0" fontAlgn="base" hangingPunct="0">
              <a:spcBef>
                <a:spcPct val="20000"/>
              </a:spcBef>
              <a:spcAft>
                <a:spcPct val="0"/>
              </a:spcAft>
              <a:buChar char="•"/>
              <a:defRPr sz="1600">
                <a:solidFill>
                  <a:schemeClr val="bg2"/>
                </a:solidFill>
                <a:latin typeface="+mn-lt"/>
              </a:defRPr>
            </a:lvl5pPr>
            <a:lvl6pPr marL="2514600" indent="-228600" algn="l" rtl="0" fontAlgn="base">
              <a:spcBef>
                <a:spcPct val="20000"/>
              </a:spcBef>
              <a:spcAft>
                <a:spcPct val="0"/>
              </a:spcAft>
              <a:buChar char="•"/>
              <a:defRPr sz="1600">
                <a:solidFill>
                  <a:schemeClr val="bg2"/>
                </a:solidFill>
                <a:latin typeface="+mn-lt"/>
              </a:defRPr>
            </a:lvl6pPr>
            <a:lvl7pPr marL="2971800" indent="-228600" algn="l" rtl="0" fontAlgn="base">
              <a:spcBef>
                <a:spcPct val="20000"/>
              </a:spcBef>
              <a:spcAft>
                <a:spcPct val="0"/>
              </a:spcAft>
              <a:buChar char="•"/>
              <a:defRPr sz="1600">
                <a:solidFill>
                  <a:schemeClr val="bg2"/>
                </a:solidFill>
                <a:latin typeface="+mn-lt"/>
              </a:defRPr>
            </a:lvl7pPr>
            <a:lvl8pPr marL="3429000" indent="-228600" algn="l" rtl="0" fontAlgn="base">
              <a:spcBef>
                <a:spcPct val="20000"/>
              </a:spcBef>
              <a:spcAft>
                <a:spcPct val="0"/>
              </a:spcAft>
              <a:buChar char="•"/>
              <a:defRPr sz="1600">
                <a:solidFill>
                  <a:schemeClr val="bg2"/>
                </a:solidFill>
                <a:latin typeface="+mn-lt"/>
              </a:defRPr>
            </a:lvl8pPr>
            <a:lvl9pPr marL="3886200" indent="-228600" algn="l" rtl="0" fontAlgn="base">
              <a:spcBef>
                <a:spcPct val="20000"/>
              </a:spcBef>
              <a:spcAft>
                <a:spcPct val="0"/>
              </a:spcAft>
              <a:buChar char="•"/>
              <a:defRPr sz="1600">
                <a:solidFill>
                  <a:schemeClr val="bg2"/>
                </a:solidFill>
                <a:latin typeface="+mn-lt"/>
              </a:defRPr>
            </a:lvl9pPr>
          </a:lstStyle>
          <a:p>
            <a:pPr marL="0" indent="0" algn="r" eaLnBrk="1" hangingPunct="1">
              <a:buClr>
                <a:srgbClr val="FBEEC9"/>
              </a:buClr>
              <a:buFontTx/>
              <a:buNone/>
            </a:pPr>
            <a:endParaRPr lang="en-US" sz="1200" dirty="0" smtClean="0">
              <a:solidFill>
                <a:prstClr val="black"/>
              </a:solidFill>
              <a:latin typeface="Century Gothic" pitchFamily="34" charset="0"/>
            </a:endParaRPr>
          </a:p>
        </p:txBody>
      </p:sp>
      <p:pic>
        <p:nvPicPr>
          <p:cNvPr id="13" name="rg_hi" descr="http://t3.gstatic.com/images?q=tbn:ANd9GcS9Rwd_ZOElvEDlOQuLdki3aPdEKnw1vulG2CRrqFNT-WjUj9dyfQ">
            <a:hlinkClick r:id="rId3"/>
          </p:cNvPr>
          <p:cNvPicPr/>
          <p:nvPr/>
        </p:nvPicPr>
        <p:blipFill>
          <a:blip r:embed="rId4" cstate="print"/>
          <a:srcRect/>
          <a:stretch>
            <a:fillRect/>
          </a:stretch>
        </p:blipFill>
        <p:spPr bwMode="auto">
          <a:xfrm>
            <a:off x="5945844" y="1981200"/>
            <a:ext cx="2181225" cy="2095500"/>
          </a:xfrm>
          <a:prstGeom prst="rect">
            <a:avLst/>
          </a:prstGeom>
          <a:noFill/>
          <a:ln w="9525">
            <a:noFill/>
            <a:miter lim="800000"/>
            <a:headEnd/>
            <a:tailEnd/>
          </a:ln>
        </p:spPr>
      </p:pic>
      <p:pic>
        <p:nvPicPr>
          <p:cNvPr id="14" name="rg_hi" descr="http://t1.gstatic.com/images?q=tbn:ANd9GcTtXTml20o1nlwEMm4MZRudeCv1dvQrlaxg7ppWXspjJCeuW7PL">
            <a:hlinkClick r:id="rId5"/>
          </p:cNvPr>
          <p:cNvPicPr/>
          <p:nvPr/>
        </p:nvPicPr>
        <p:blipFill>
          <a:blip r:embed="rId6" cstate="print"/>
          <a:srcRect/>
          <a:stretch>
            <a:fillRect/>
          </a:stretch>
        </p:blipFill>
        <p:spPr bwMode="auto">
          <a:xfrm>
            <a:off x="2911568" y="3224213"/>
            <a:ext cx="1914525" cy="2390775"/>
          </a:xfrm>
          <a:prstGeom prst="rect">
            <a:avLst/>
          </a:prstGeom>
          <a:noFill/>
          <a:ln w="9525">
            <a:noFill/>
            <a:miter lim="800000"/>
            <a:headEnd/>
            <a:tailEnd/>
          </a:ln>
        </p:spPr>
      </p:pic>
      <p:sp>
        <p:nvSpPr>
          <p:cNvPr id="15" name="TextBox 14"/>
          <p:cNvSpPr txBox="1"/>
          <p:nvPr/>
        </p:nvSpPr>
        <p:spPr>
          <a:xfrm>
            <a:off x="762000" y="306016"/>
            <a:ext cx="6934200" cy="646331"/>
          </a:xfrm>
          <a:prstGeom prst="rect">
            <a:avLst/>
          </a:prstGeom>
          <a:noFill/>
        </p:spPr>
        <p:txBody>
          <a:bodyPr wrap="square" rtlCol="0">
            <a:spAutoFit/>
          </a:bodyPr>
          <a:lstStyle/>
          <a:p>
            <a:pPr marL="228600" algn="ctr">
              <a:tabLst>
                <a:tab pos="292100" algn="l"/>
                <a:tab pos="571500" algn="l"/>
              </a:tabLst>
            </a:pPr>
            <a:r>
              <a:rPr lang="en-US" sz="3600" b="1" dirty="0">
                <a:solidFill>
                  <a:srgbClr val="C17529"/>
                </a:solidFill>
                <a:effectLst>
                  <a:outerShdw blurRad="38100" dist="38100" dir="2700000" algn="tl">
                    <a:srgbClr val="000000">
                      <a:alpha val="43137"/>
                    </a:srgbClr>
                  </a:outerShdw>
                </a:effectLst>
                <a:latin typeface="Century Gothic" pitchFamily="34" charset="0"/>
              </a:rPr>
              <a:t>General Business</a:t>
            </a:r>
          </a:p>
        </p:txBody>
      </p:sp>
      <p:sp>
        <p:nvSpPr>
          <p:cNvPr id="7" name="Date Placeholder 6"/>
          <p:cNvSpPr>
            <a:spLocks noGrp="1"/>
          </p:cNvSpPr>
          <p:nvPr>
            <p:ph type="dt" sz="half" idx="10"/>
          </p:nvPr>
        </p:nvSpPr>
        <p:spPr/>
        <p:txBody>
          <a:bodyPr/>
          <a:lstStyle/>
          <a:p>
            <a:fld id="{77C07486-6DC0-4E1F-A3B9-CAA41C4F962C}" type="datetime1">
              <a:rPr lang="en-US" smtClean="0">
                <a:solidFill>
                  <a:srgbClr val="F0A22E">
                    <a:shade val="75000"/>
                  </a:srgbClr>
                </a:solidFill>
              </a:rPr>
              <a:t>5/21/2012</a:t>
            </a:fld>
            <a:endParaRPr lang="en-US" dirty="0">
              <a:solidFill>
                <a:srgbClr val="F0A22E">
                  <a:shade val="75000"/>
                </a:srgbClr>
              </a:solidFill>
            </a:endParaRPr>
          </a:p>
        </p:txBody>
      </p:sp>
    </p:spTree>
    <p:extLst>
      <p:ext uri="{BB962C8B-B14F-4D97-AF65-F5344CB8AC3E}">
        <p14:creationId xmlns:p14="http://schemas.microsoft.com/office/powerpoint/2010/main" val="3834742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Non-disclosure agreement</a:t>
            </a:r>
            <a:endParaRPr lang="en-US" dirty="0"/>
          </a:p>
        </p:txBody>
      </p:sp>
      <p:sp>
        <p:nvSpPr>
          <p:cNvPr id="17410" name="Content Placeholder 2"/>
          <p:cNvSpPr>
            <a:spLocks noGrp="1"/>
          </p:cNvSpPr>
          <p:nvPr>
            <p:ph idx="1"/>
          </p:nvPr>
        </p:nvSpPr>
        <p:spPr bwMode="auto">
          <a:xfrm>
            <a:off x="304800" y="1554162"/>
            <a:ext cx="8686800" cy="4770438"/>
          </a:xfrm>
          <a:noFill/>
          <a:ln>
            <a:miter lim="800000"/>
            <a:headEnd/>
            <a:tailEnd/>
          </a:ln>
        </p:spPr>
        <p:txBody>
          <a:bodyPr vert="horz" wrap="square" lIns="91440" tIns="45720" rIns="91440" bIns="45720" numCol="1" anchor="t" anchorCtr="0" compatLnSpc="1">
            <a:prstTxWarp prst="textNoShape">
              <a:avLst/>
            </a:prstTxWarp>
            <a:normAutofit/>
          </a:bodyPr>
          <a:lstStyle/>
          <a:p>
            <a:pPr marL="0" indent="0">
              <a:buNone/>
            </a:pPr>
            <a:r>
              <a:rPr lang="en-US" sz="2400" b="1" dirty="0" smtClean="0">
                <a:latin typeface="Century Gothic" pitchFamily="34" charset="0"/>
              </a:rPr>
              <a:t>WHEN TO USE IT</a:t>
            </a:r>
            <a:endParaRPr lang="en-US" sz="2400" b="1" dirty="0">
              <a:latin typeface="Century Gothic" pitchFamily="34" charset="0"/>
            </a:endParaRPr>
          </a:p>
          <a:p>
            <a:pPr marL="0" indent="0">
              <a:buNone/>
            </a:pPr>
            <a:endParaRPr lang="en-US" sz="2400" dirty="0">
              <a:latin typeface="Century Gothic" pitchFamily="34" charset="0"/>
            </a:endParaRPr>
          </a:p>
          <a:p>
            <a:pPr>
              <a:buFont typeface="Wingdings" pitchFamily="2" charset="2"/>
              <a:buChar char="q"/>
            </a:pPr>
            <a:r>
              <a:rPr lang="en-US" sz="2000" dirty="0">
                <a:latin typeface="Century Gothic" pitchFamily="34" charset="0"/>
              </a:rPr>
              <a:t>Two or more parties deciding whether to collaborate</a:t>
            </a:r>
          </a:p>
          <a:p>
            <a:pPr>
              <a:buFont typeface="Wingdings" pitchFamily="2" charset="2"/>
              <a:buChar char="q"/>
            </a:pPr>
            <a:r>
              <a:rPr lang="en-US" sz="2000" dirty="0">
                <a:latin typeface="Century Gothic" pitchFamily="34" charset="0"/>
              </a:rPr>
              <a:t>Protected information must be shared</a:t>
            </a:r>
          </a:p>
          <a:p>
            <a:pPr lvl="1">
              <a:buFont typeface="Wingdings" pitchFamily="2" charset="2"/>
              <a:buChar char="q"/>
            </a:pPr>
            <a:r>
              <a:rPr lang="en-US" sz="1600" dirty="0">
                <a:latin typeface="Century Gothic" pitchFamily="34" charset="0"/>
              </a:rPr>
              <a:t>Designs</a:t>
            </a:r>
          </a:p>
          <a:p>
            <a:pPr lvl="1">
              <a:buFont typeface="Wingdings" pitchFamily="2" charset="2"/>
              <a:buChar char="q"/>
            </a:pPr>
            <a:r>
              <a:rPr lang="en-US" sz="1600" dirty="0">
                <a:latin typeface="Century Gothic" pitchFamily="34" charset="0"/>
              </a:rPr>
              <a:t>Ideas</a:t>
            </a:r>
          </a:p>
          <a:p>
            <a:pPr lvl="1">
              <a:buFont typeface="Wingdings" pitchFamily="2" charset="2"/>
              <a:buChar char="q"/>
            </a:pPr>
            <a:r>
              <a:rPr lang="en-US" sz="1600" dirty="0">
                <a:latin typeface="Century Gothic" pitchFamily="34" charset="0"/>
              </a:rPr>
              <a:t>Financial information</a:t>
            </a:r>
          </a:p>
          <a:p>
            <a:pPr lvl="1">
              <a:buFont typeface="Wingdings" pitchFamily="2" charset="2"/>
              <a:buChar char="q"/>
            </a:pPr>
            <a:r>
              <a:rPr lang="en-US" sz="1600" dirty="0">
                <a:latin typeface="Century Gothic" pitchFamily="34" charset="0"/>
              </a:rPr>
              <a:t>Trade secrets</a:t>
            </a:r>
          </a:p>
          <a:p>
            <a:pPr lvl="1">
              <a:buFont typeface="Wingdings" pitchFamily="2" charset="2"/>
              <a:buChar char="q"/>
            </a:pPr>
            <a:r>
              <a:rPr lang="en-US" sz="1600" dirty="0">
                <a:latin typeface="Century Gothic" pitchFamily="34" charset="0"/>
              </a:rPr>
              <a:t>Confidential information in copyrighted software</a:t>
            </a:r>
          </a:p>
          <a:p>
            <a:pPr marL="228600" indent="0" eaLnBrk="1" hangingPunct="1">
              <a:buFontTx/>
              <a:buNone/>
              <a:tabLst>
                <a:tab pos="292100" algn="l"/>
                <a:tab pos="571500" algn="l"/>
              </a:tabLst>
            </a:pPr>
            <a:endParaRPr lang="en-US" sz="2000" dirty="0" smtClean="0">
              <a:latin typeface="Century Gothic" pitchFamily="34" charset="0"/>
            </a:endParaRPr>
          </a:p>
          <a:p>
            <a:pPr marL="228600" indent="0" eaLnBrk="1" hangingPunct="1">
              <a:buFontTx/>
              <a:buNone/>
              <a:tabLst>
                <a:tab pos="292100" algn="l"/>
                <a:tab pos="571500" algn="l"/>
              </a:tabLst>
            </a:pPr>
            <a:endParaRPr lang="en-US" sz="2000" dirty="0" smtClean="0">
              <a:latin typeface="Century Gothic" pitchFamily="34" charset="0"/>
            </a:endParaRPr>
          </a:p>
          <a:p>
            <a:pPr marL="228600" indent="0" eaLnBrk="1" hangingPunct="1">
              <a:buFontTx/>
              <a:buNone/>
              <a:tabLst>
                <a:tab pos="292100" algn="l"/>
                <a:tab pos="571500" algn="l"/>
              </a:tabLst>
            </a:pPr>
            <a:endParaRPr lang="en-US" sz="2000" dirty="0" smtClean="0">
              <a:latin typeface="Century Gothic" pitchFamily="34" charset="0"/>
            </a:endParaRPr>
          </a:p>
          <a:p>
            <a:pPr marL="228600" indent="0" eaLnBrk="1" hangingPunct="1">
              <a:buFontTx/>
              <a:buNone/>
              <a:tabLst>
                <a:tab pos="292100" algn="l"/>
                <a:tab pos="571500" algn="l"/>
              </a:tabLst>
            </a:pPr>
            <a:r>
              <a:rPr lang="en-US" sz="2000" dirty="0" smtClean="0">
                <a:latin typeface="Century Gothic" pitchFamily="34" charset="0"/>
              </a:rPr>
              <a:t>	</a:t>
            </a:r>
          </a:p>
        </p:txBody>
      </p:sp>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rgbClr val="C17529">
                    <a:lumMod val="50000"/>
                  </a:srgbClr>
                </a:solidFill>
                <a:effectLst>
                  <a:outerShdw blurRad="38100" dist="38100" dir="2700000" algn="tl">
                    <a:srgbClr val="000000">
                      <a:alpha val="43137"/>
                    </a:srgbClr>
                  </a:outerShdw>
                </a:effectLst>
                <a:latin typeface="Century Gothic" pitchFamily="34" charset="0"/>
              </a:rPr>
              <a:t>GETTING STARTED</a:t>
            </a:r>
            <a:endParaRPr lang="en-US" b="1" dirty="0">
              <a:solidFill>
                <a:srgbClr val="C17529">
                  <a:lumMod val="50000"/>
                </a:srgb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rgbClr val="C17529"/>
              </a:solidFill>
              <a:effectLst>
                <a:outerShdw blurRad="38100" dist="38100" dir="2700000" algn="tl">
                  <a:srgbClr val="000000">
                    <a:alpha val="43137"/>
                  </a:srgbClr>
                </a:outerShdw>
              </a:effectLst>
              <a:latin typeface="Century Gothic" pitchFamily="34" charset="0"/>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8387" y="4267200"/>
            <a:ext cx="2757139"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fld id="{A186864D-883A-404A-929B-2B4832F1AE8E}" type="datetime1">
              <a:rPr lang="en-US" smtClean="0">
                <a:solidFill>
                  <a:srgbClr val="F0A22E">
                    <a:shade val="75000"/>
                  </a:srgbClr>
                </a:solidFill>
              </a:rPr>
              <a:t>5/21/2012</a:t>
            </a:fld>
            <a:endParaRPr lang="en-US" dirty="0">
              <a:solidFill>
                <a:srgbClr val="F0A22E">
                  <a:shade val="75000"/>
                </a:srgbClr>
              </a:solidFill>
            </a:endParaRPr>
          </a:p>
        </p:txBody>
      </p:sp>
    </p:spTree>
    <p:extLst>
      <p:ext uri="{BB962C8B-B14F-4D97-AF65-F5344CB8AC3E}">
        <p14:creationId xmlns:p14="http://schemas.microsoft.com/office/powerpoint/2010/main" val="7822825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Non-disclosure agreement</a:t>
            </a:r>
            <a:endParaRPr lang="en-US" dirty="0"/>
          </a:p>
        </p:txBody>
      </p:sp>
      <p:sp>
        <p:nvSpPr>
          <p:cNvPr id="3" name="Content Placeholder 2"/>
          <p:cNvSpPr>
            <a:spLocks noGrp="1"/>
          </p:cNvSpPr>
          <p:nvPr>
            <p:ph idx="1"/>
          </p:nvPr>
        </p:nvSpPr>
        <p:spPr>
          <a:xfrm>
            <a:off x="304800" y="2667000"/>
            <a:ext cx="4038600" cy="3413125"/>
          </a:xfrm>
        </p:spPr>
        <p:txBody>
          <a:bodyPr>
            <a:normAutofit/>
          </a:bodyPr>
          <a:lstStyle/>
          <a:p>
            <a:pPr marL="0" indent="0">
              <a:buNone/>
            </a:pPr>
            <a:endParaRPr lang="en-US" sz="2000" b="1" dirty="0" smtClean="0">
              <a:latin typeface="Century Gothic" pitchFamily="34" charset="0"/>
            </a:endParaRPr>
          </a:p>
          <a:p>
            <a:pPr marL="0" indent="0" algn="r">
              <a:buNone/>
            </a:pPr>
            <a:endParaRPr lang="en-US" sz="2000" dirty="0" smtClean="0">
              <a:latin typeface="Century Gothic" pitchFamily="34" charset="0"/>
            </a:endParaRPr>
          </a:p>
          <a:p>
            <a:pPr marL="0" indent="0" algn="r">
              <a:buNone/>
            </a:pPr>
            <a:endParaRPr lang="en-US" sz="2000" dirty="0" smtClean="0">
              <a:latin typeface="Century Gothic"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819400"/>
            <a:ext cx="38100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419600" y="1600200"/>
            <a:ext cx="4572000" cy="3754874"/>
          </a:xfrm>
          <a:prstGeom prst="rect">
            <a:avLst/>
          </a:prstGeom>
          <a:noFill/>
        </p:spPr>
        <p:txBody>
          <a:bodyPr wrap="square" rtlCol="0">
            <a:spAutoFit/>
          </a:bodyPr>
          <a:lstStyle/>
          <a:p>
            <a:pPr algn="ctr"/>
            <a:r>
              <a:rPr lang="en-US" sz="2000" b="1" dirty="0" smtClean="0">
                <a:solidFill>
                  <a:prstClr val="black"/>
                </a:solidFill>
                <a:latin typeface="Century Gothic" pitchFamily="34" charset="0"/>
              </a:rPr>
              <a:t>WHAT IT INCLUDES</a:t>
            </a:r>
          </a:p>
          <a:p>
            <a:endParaRPr lang="en-US" sz="2000" dirty="0">
              <a:solidFill>
                <a:prstClr val="black"/>
              </a:solidFill>
              <a:latin typeface="Century Gothic" pitchFamily="34" charset="0"/>
            </a:endParaRPr>
          </a:p>
          <a:p>
            <a:pPr marL="342900" indent="-342900">
              <a:buFont typeface="Wingdings" pitchFamily="2" charset="2"/>
              <a:buChar char="q"/>
            </a:pPr>
            <a:r>
              <a:rPr lang="en-US" sz="2000" dirty="0">
                <a:solidFill>
                  <a:prstClr val="black"/>
                </a:solidFill>
                <a:latin typeface="Century Gothic" pitchFamily="34" charset="0"/>
              </a:rPr>
              <a:t>Definition of confidential information</a:t>
            </a:r>
          </a:p>
          <a:p>
            <a:pPr marL="342900" indent="-342900">
              <a:buFont typeface="Wingdings" pitchFamily="2" charset="2"/>
              <a:buChar char="q"/>
            </a:pPr>
            <a:r>
              <a:rPr lang="en-US" sz="2000" dirty="0">
                <a:solidFill>
                  <a:prstClr val="black"/>
                </a:solidFill>
                <a:latin typeface="Century Gothic" pitchFamily="34" charset="0"/>
              </a:rPr>
              <a:t>Purpose of disclosure of information</a:t>
            </a:r>
          </a:p>
          <a:p>
            <a:pPr marL="342900" indent="-342900">
              <a:buFont typeface="Wingdings" pitchFamily="2" charset="2"/>
              <a:buChar char="q"/>
            </a:pPr>
            <a:r>
              <a:rPr lang="en-US" sz="2000" dirty="0">
                <a:solidFill>
                  <a:prstClr val="black"/>
                </a:solidFill>
                <a:latin typeface="Century Gothic" pitchFamily="34" charset="0"/>
              </a:rPr>
              <a:t>Exclusions of confidential information</a:t>
            </a:r>
          </a:p>
          <a:p>
            <a:pPr marL="342900" indent="-342900">
              <a:buFont typeface="Wingdings" pitchFamily="2" charset="2"/>
              <a:buChar char="q"/>
            </a:pPr>
            <a:r>
              <a:rPr lang="en-US" sz="2000" dirty="0">
                <a:solidFill>
                  <a:prstClr val="black"/>
                </a:solidFill>
                <a:latin typeface="Century Gothic" pitchFamily="34" charset="0"/>
              </a:rPr>
              <a:t>Obligations of receiving party                                             </a:t>
            </a:r>
          </a:p>
          <a:p>
            <a:pPr marL="342900" indent="-342900">
              <a:buFont typeface="Wingdings" pitchFamily="2" charset="2"/>
              <a:buChar char="q"/>
            </a:pPr>
            <a:r>
              <a:rPr lang="en-US" sz="2000" dirty="0">
                <a:solidFill>
                  <a:prstClr val="black"/>
                </a:solidFill>
                <a:latin typeface="Century Gothic" pitchFamily="34" charset="0"/>
              </a:rPr>
              <a:t>Time periods</a:t>
            </a:r>
          </a:p>
          <a:p>
            <a:pPr marL="342900" indent="-342900">
              <a:buFont typeface="Wingdings" pitchFamily="2" charset="2"/>
              <a:buChar char="q"/>
            </a:pPr>
            <a:r>
              <a:rPr lang="en-US" sz="2000" dirty="0">
                <a:solidFill>
                  <a:prstClr val="black"/>
                </a:solidFill>
                <a:latin typeface="Century Gothic" pitchFamily="34" charset="0"/>
              </a:rPr>
              <a:t>Miscellaneous provisions</a:t>
            </a:r>
          </a:p>
          <a:p>
            <a:endParaRPr lang="en-US" dirty="0">
              <a:solidFill>
                <a:prstClr val="black"/>
              </a:solidFill>
            </a:endParaRPr>
          </a:p>
        </p:txBody>
      </p:sp>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GETTING STARTED</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5" name="Date Placeholder 4"/>
          <p:cNvSpPr>
            <a:spLocks noGrp="1"/>
          </p:cNvSpPr>
          <p:nvPr>
            <p:ph type="dt" sz="half" idx="10"/>
          </p:nvPr>
        </p:nvSpPr>
        <p:spPr/>
        <p:txBody>
          <a:bodyPr/>
          <a:lstStyle/>
          <a:p>
            <a:fld id="{EACC1B6A-179A-4B44-BE3A-89F31817D44B}" type="datetime1">
              <a:rPr lang="en-US" smtClean="0">
                <a:solidFill>
                  <a:srgbClr val="F0A22E">
                    <a:shade val="75000"/>
                  </a:srgbClr>
                </a:solidFill>
              </a:rPr>
              <a:t>5/21/2012</a:t>
            </a:fld>
            <a:endParaRPr lang="en-US" dirty="0">
              <a:solidFill>
                <a:srgbClr val="F0A22E">
                  <a:shade val="75000"/>
                </a:srgbClr>
              </a:solidFill>
            </a:endParaRPr>
          </a:p>
        </p:txBody>
      </p:sp>
    </p:spTree>
    <p:extLst>
      <p:ext uri="{BB962C8B-B14F-4D97-AF65-F5344CB8AC3E}">
        <p14:creationId xmlns:p14="http://schemas.microsoft.com/office/powerpoint/2010/main" val="4600168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1.bp.blogspot.com/-C_DqJ9Lumg0/TZMIV6m_HSI/AAAAAAAAHjA/CbLTwfYyuvE/s1600/NO+sig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676400"/>
            <a:ext cx="4419600" cy="44196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Non-disclosure agreement</a:t>
            </a:r>
            <a:endParaRPr lang="en-US" dirty="0"/>
          </a:p>
        </p:txBody>
      </p:sp>
      <p:sp>
        <p:nvSpPr>
          <p:cNvPr id="17410" name="Content Placeholder 2"/>
          <p:cNvSpPr>
            <a:spLocks noGrp="1"/>
          </p:cNvSpPr>
          <p:nvPr>
            <p:ph idx="1"/>
          </p:nvPr>
        </p:nvSpPr>
        <p:spPr bwMode="auto">
          <a:xfrm>
            <a:off x="304800" y="1554162"/>
            <a:ext cx="8686800" cy="4770438"/>
          </a:xfrm>
          <a:noFill/>
          <a:ln>
            <a:miter lim="800000"/>
            <a:headEnd/>
            <a:tailEnd/>
          </a:ln>
        </p:spPr>
        <p:txBody>
          <a:bodyPr vert="horz" wrap="square" lIns="91440" tIns="45720" rIns="91440" bIns="45720" numCol="1" anchor="t" anchorCtr="0" compatLnSpc="1">
            <a:prstTxWarp prst="textNoShape">
              <a:avLst/>
            </a:prstTxWarp>
            <a:normAutofit/>
          </a:bodyPr>
          <a:lstStyle/>
          <a:p>
            <a:pPr marL="228600" indent="0" eaLnBrk="1" hangingPunct="1">
              <a:buFontTx/>
              <a:buNone/>
              <a:tabLst>
                <a:tab pos="292100" algn="l"/>
                <a:tab pos="571500" algn="l"/>
              </a:tabLst>
            </a:pPr>
            <a:endParaRPr lang="en-US" sz="2000" dirty="0" smtClean="0">
              <a:latin typeface="Century Gothic" pitchFamily="34" charset="0"/>
            </a:endParaRPr>
          </a:p>
          <a:p>
            <a:pPr marL="228600" indent="0" eaLnBrk="1" hangingPunct="1">
              <a:buFontTx/>
              <a:buNone/>
              <a:tabLst>
                <a:tab pos="292100" algn="l"/>
                <a:tab pos="571500" algn="l"/>
              </a:tabLst>
            </a:pPr>
            <a:endParaRPr lang="en-US" sz="2000" dirty="0">
              <a:latin typeface="Century Gothic" pitchFamily="34" charset="0"/>
            </a:endParaRPr>
          </a:p>
          <a:p>
            <a:pPr marL="228600" indent="0" eaLnBrk="1" hangingPunct="1">
              <a:buFontTx/>
              <a:buNone/>
              <a:tabLst>
                <a:tab pos="292100" algn="l"/>
                <a:tab pos="571500" algn="l"/>
              </a:tabLst>
            </a:pPr>
            <a:endParaRPr lang="en-US" sz="2000" dirty="0" smtClean="0">
              <a:latin typeface="Century Gothic" pitchFamily="34" charset="0"/>
            </a:endParaRPr>
          </a:p>
          <a:p>
            <a:pPr marL="228600" indent="0" eaLnBrk="1" hangingPunct="1">
              <a:buFontTx/>
              <a:buNone/>
              <a:tabLst>
                <a:tab pos="292100" algn="l"/>
                <a:tab pos="571500" algn="l"/>
              </a:tabLst>
            </a:pPr>
            <a:endParaRPr lang="en-US" sz="2000" dirty="0" smtClean="0">
              <a:latin typeface="Century Gothic" pitchFamily="34" charset="0"/>
            </a:endParaRPr>
          </a:p>
          <a:p>
            <a:pPr marL="228600" indent="0" algn="ctr" eaLnBrk="1" hangingPunct="1">
              <a:buFontTx/>
              <a:buNone/>
              <a:tabLst>
                <a:tab pos="292100" algn="l"/>
                <a:tab pos="571500" algn="l"/>
              </a:tabLst>
            </a:pPr>
            <a:r>
              <a:rPr lang="en-US" sz="3600" b="1" dirty="0" smtClean="0">
                <a:latin typeface="Century Gothic" pitchFamily="34" charset="0"/>
              </a:rPr>
              <a:t>INTELLECTUAL</a:t>
            </a:r>
          </a:p>
          <a:p>
            <a:pPr marL="228600" indent="0" algn="ctr" eaLnBrk="1" hangingPunct="1">
              <a:buFontTx/>
              <a:buNone/>
              <a:tabLst>
                <a:tab pos="292100" algn="l"/>
                <a:tab pos="571500" algn="l"/>
              </a:tabLst>
            </a:pPr>
            <a:r>
              <a:rPr lang="en-US" sz="3600" dirty="0" smtClean="0">
                <a:latin typeface="Century Gothic" pitchFamily="34" charset="0"/>
              </a:rPr>
              <a:t>	</a:t>
            </a:r>
            <a:r>
              <a:rPr lang="en-US" sz="3600" b="1" dirty="0" smtClean="0">
                <a:latin typeface="Century Gothic" pitchFamily="34" charset="0"/>
              </a:rPr>
              <a:t> PROPERTY</a:t>
            </a:r>
          </a:p>
          <a:p>
            <a:pPr marL="228600" indent="0" algn="ctr" eaLnBrk="1" hangingPunct="1">
              <a:buFontTx/>
              <a:buNone/>
              <a:tabLst>
                <a:tab pos="292100" algn="l"/>
                <a:tab pos="571500" algn="l"/>
              </a:tabLst>
            </a:pPr>
            <a:r>
              <a:rPr lang="en-US" sz="3600" b="1" dirty="0" smtClean="0">
                <a:latin typeface="Century Gothic" pitchFamily="34" charset="0"/>
              </a:rPr>
              <a:t>PROVISIONS</a:t>
            </a:r>
          </a:p>
        </p:txBody>
      </p:sp>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rgbClr val="C17529">
                    <a:lumMod val="50000"/>
                  </a:srgbClr>
                </a:solidFill>
                <a:effectLst>
                  <a:outerShdw blurRad="38100" dist="38100" dir="2700000" algn="tl">
                    <a:srgbClr val="000000">
                      <a:alpha val="43137"/>
                    </a:srgbClr>
                  </a:outerShdw>
                </a:effectLst>
                <a:latin typeface="Century Gothic" pitchFamily="34" charset="0"/>
              </a:rPr>
              <a:t>GETTING STARTED</a:t>
            </a:r>
            <a:endParaRPr lang="en-US" b="1" dirty="0">
              <a:solidFill>
                <a:srgbClr val="C17529">
                  <a:lumMod val="50000"/>
                </a:srgb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rgbClr val="C17529"/>
              </a:solidFill>
              <a:effectLst>
                <a:outerShdw blurRad="38100" dist="38100" dir="2700000" algn="tl">
                  <a:srgbClr val="000000">
                    <a:alpha val="43137"/>
                  </a:srgbClr>
                </a:outerShdw>
              </a:effectLst>
              <a:latin typeface="Century Gothic" pitchFamily="34" charset="0"/>
            </a:endParaRPr>
          </a:p>
        </p:txBody>
      </p:sp>
      <p:sp>
        <p:nvSpPr>
          <p:cNvPr id="3" name="Date Placeholder 2"/>
          <p:cNvSpPr>
            <a:spLocks noGrp="1"/>
          </p:cNvSpPr>
          <p:nvPr>
            <p:ph type="dt" sz="half" idx="10"/>
          </p:nvPr>
        </p:nvSpPr>
        <p:spPr/>
        <p:txBody>
          <a:bodyPr/>
          <a:lstStyle/>
          <a:p>
            <a:fld id="{7C843421-3F8D-41B0-AA1A-A8A666CCDC5E}" type="datetime1">
              <a:rPr lang="en-US" smtClean="0">
                <a:solidFill>
                  <a:srgbClr val="F0A22E">
                    <a:shade val="75000"/>
                  </a:srgbClr>
                </a:solidFill>
              </a:rPr>
              <a:t>5/21/2012</a:t>
            </a:fld>
            <a:endParaRPr lang="en-US" dirty="0">
              <a:solidFill>
                <a:srgbClr val="F0A22E">
                  <a:shade val="75000"/>
                </a:srgbClr>
              </a:solidFill>
            </a:endParaRPr>
          </a:p>
        </p:txBody>
      </p:sp>
    </p:spTree>
    <p:extLst>
      <p:ext uri="{BB962C8B-B14F-4D97-AF65-F5344CB8AC3E}">
        <p14:creationId xmlns:p14="http://schemas.microsoft.com/office/powerpoint/2010/main" val="34712748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Teaming Agreement</a:t>
            </a:r>
            <a:endParaRPr lang="en-US" dirty="0"/>
          </a:p>
        </p:txBody>
      </p:sp>
      <p:sp>
        <p:nvSpPr>
          <p:cNvPr id="3" name="Content Placeholder 2"/>
          <p:cNvSpPr>
            <a:spLocks noGrp="1"/>
          </p:cNvSpPr>
          <p:nvPr>
            <p:ph idx="1"/>
          </p:nvPr>
        </p:nvSpPr>
        <p:spPr/>
        <p:txBody>
          <a:bodyPr/>
          <a:lstStyle/>
          <a:p>
            <a:pPr marL="0" indent="0">
              <a:buNone/>
            </a:pPr>
            <a:r>
              <a:rPr lang="en-US" sz="2400" b="1" dirty="0" smtClean="0">
                <a:latin typeface="Century Gothic" pitchFamily="34" charset="0"/>
              </a:rPr>
              <a:t>PURPOSE</a:t>
            </a:r>
            <a:endParaRPr lang="en-US" sz="2400" b="1" dirty="0">
              <a:latin typeface="Century Gothic" pitchFamily="34" charset="0"/>
            </a:endParaRPr>
          </a:p>
          <a:p>
            <a:pPr marL="0" indent="0">
              <a:buNone/>
            </a:pPr>
            <a:endParaRPr lang="en-US" sz="2000" b="1" dirty="0" smtClean="0">
              <a:latin typeface="Century Gothic" pitchFamily="34" charset="0"/>
            </a:endParaRPr>
          </a:p>
          <a:p>
            <a:pPr>
              <a:buFont typeface="Wingdings" pitchFamily="2" charset="2"/>
              <a:buChar char="q"/>
            </a:pPr>
            <a:r>
              <a:rPr lang="en-US" sz="2000" dirty="0" smtClean="0">
                <a:latin typeface="Century Gothic" pitchFamily="34" charset="0"/>
              </a:rPr>
              <a:t>Temporary bridge between idea and final contract</a:t>
            </a:r>
          </a:p>
          <a:p>
            <a:pPr>
              <a:buFont typeface="Wingdings" pitchFamily="2" charset="2"/>
              <a:buChar char="q"/>
            </a:pPr>
            <a:r>
              <a:rPr lang="en-US" sz="2000" dirty="0" smtClean="0">
                <a:latin typeface="Century Gothic" pitchFamily="34" charset="0"/>
              </a:rPr>
              <a:t>Entities come together as a group to perform duties of a particular project</a:t>
            </a:r>
          </a:p>
          <a:p>
            <a:pPr>
              <a:buFont typeface="Wingdings" pitchFamily="2" charset="2"/>
              <a:buChar char="q"/>
            </a:pPr>
            <a:r>
              <a:rPr lang="en-US" sz="2000" dirty="0" smtClean="0">
                <a:latin typeface="Century Gothic" pitchFamily="34" charset="0"/>
              </a:rPr>
              <a:t>Defines each party’s responsibility in the bid process</a:t>
            </a:r>
          </a:p>
          <a:p>
            <a:pPr marL="0" indent="0">
              <a:buNone/>
            </a:pPr>
            <a:endParaRPr lang="en-US" sz="2000" b="1" dirty="0">
              <a:latin typeface="Century Gothic" pitchFamily="34" charset="0"/>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267200"/>
            <a:ext cx="2657475" cy="1854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4216252"/>
            <a:ext cx="238125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urved Down Arrow 5"/>
          <p:cNvSpPr/>
          <p:nvPr/>
        </p:nvSpPr>
        <p:spPr>
          <a:xfrm>
            <a:off x="3546764" y="4648200"/>
            <a:ext cx="2286000" cy="8382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ffectLst>
                <a:outerShdw blurRad="75057" dist="38100" dir="5400000" sy="-20000" rotWithShape="0">
                  <a:prstClr val="black">
                    <a:alpha val="25000"/>
                  </a:prstClr>
                </a:outerShdw>
              </a:effectLst>
            </a:endParaRPr>
          </a:p>
        </p:txBody>
      </p:sp>
      <p:sp>
        <p:nvSpPr>
          <p:cNvPr id="10" name="Content Placeholder 2"/>
          <p:cNvSpPr txBox="1">
            <a:spLocks/>
          </p:cNvSpPr>
          <p:nvPr/>
        </p:nvSpPr>
        <p:spPr>
          <a:xfrm>
            <a:off x="304799" y="1554162"/>
            <a:ext cx="8686800" cy="4525963"/>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buClr>
                <a:srgbClr val="F0A22E"/>
              </a:buClr>
              <a:buFont typeface="Wingdings 2"/>
              <a:buNone/>
            </a:pPr>
            <a:r>
              <a:rPr lang="en-US" sz="2400" b="1" dirty="0" smtClean="0">
                <a:solidFill>
                  <a:srgbClr val="4E3B30"/>
                </a:solidFill>
                <a:latin typeface="Century Gothic" pitchFamily="34" charset="0"/>
              </a:rPr>
              <a:t>PURPOSE</a:t>
            </a:r>
          </a:p>
          <a:p>
            <a:pPr marL="0" indent="0">
              <a:buClr>
                <a:srgbClr val="F0A22E"/>
              </a:buClr>
              <a:buFont typeface="Wingdings 2"/>
              <a:buNone/>
            </a:pPr>
            <a:endParaRPr lang="en-US" sz="2000" b="1" dirty="0" smtClean="0">
              <a:solidFill>
                <a:srgbClr val="4E3B30"/>
              </a:solidFill>
              <a:latin typeface="Century Gothic" pitchFamily="34" charset="0"/>
            </a:endParaRPr>
          </a:p>
          <a:p>
            <a:pPr>
              <a:buClr>
                <a:srgbClr val="F0A22E"/>
              </a:buClr>
              <a:buFont typeface="Wingdings" pitchFamily="2" charset="2"/>
              <a:buChar char="q"/>
            </a:pPr>
            <a:r>
              <a:rPr lang="en-US" sz="2000" dirty="0" smtClean="0">
                <a:solidFill>
                  <a:srgbClr val="4E3B30"/>
                </a:solidFill>
                <a:latin typeface="Century Gothic" pitchFamily="34" charset="0"/>
              </a:rPr>
              <a:t>Temporary bridge between idea and final contract</a:t>
            </a:r>
          </a:p>
          <a:p>
            <a:pPr>
              <a:buClr>
                <a:srgbClr val="F0A22E"/>
              </a:buClr>
              <a:buFont typeface="Wingdings" pitchFamily="2" charset="2"/>
              <a:buChar char="q"/>
            </a:pPr>
            <a:r>
              <a:rPr lang="en-US" sz="2000" dirty="0" smtClean="0">
                <a:solidFill>
                  <a:srgbClr val="4E3B30"/>
                </a:solidFill>
                <a:latin typeface="Century Gothic" pitchFamily="34" charset="0"/>
              </a:rPr>
              <a:t>Entities come together as a group to perform duties of a particular project</a:t>
            </a:r>
          </a:p>
          <a:p>
            <a:pPr>
              <a:buClr>
                <a:srgbClr val="F0A22E"/>
              </a:buClr>
              <a:buFont typeface="Wingdings" pitchFamily="2" charset="2"/>
              <a:buChar char="q"/>
            </a:pPr>
            <a:r>
              <a:rPr lang="en-US" sz="2000" dirty="0" smtClean="0">
                <a:solidFill>
                  <a:srgbClr val="4E3B30"/>
                </a:solidFill>
                <a:latin typeface="Century Gothic" pitchFamily="34" charset="0"/>
              </a:rPr>
              <a:t>Defines each party’s responsibility in the bid process</a:t>
            </a:r>
          </a:p>
          <a:p>
            <a:pPr marL="0" indent="0">
              <a:buClr>
                <a:srgbClr val="F0A22E"/>
              </a:buClr>
              <a:buFont typeface="Wingdings 2"/>
              <a:buNone/>
            </a:pPr>
            <a:endParaRPr lang="en-US" sz="2000" b="1" dirty="0">
              <a:solidFill>
                <a:srgbClr val="4E3B30"/>
              </a:solidFill>
              <a:latin typeface="Century Gothic" pitchFamily="34" charset="0"/>
            </a:endParaRPr>
          </a:p>
        </p:txBody>
      </p:sp>
      <p:pic>
        <p:nvPicPr>
          <p:cNvPr id="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9" y="4267200"/>
            <a:ext cx="2657475" cy="1854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GETTING STARTED</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4" name="Date Placeholder 3"/>
          <p:cNvSpPr>
            <a:spLocks noGrp="1"/>
          </p:cNvSpPr>
          <p:nvPr>
            <p:ph type="dt" sz="half" idx="10"/>
          </p:nvPr>
        </p:nvSpPr>
        <p:spPr/>
        <p:txBody>
          <a:bodyPr/>
          <a:lstStyle/>
          <a:p>
            <a:fld id="{0BD9AF1A-0580-4262-873D-B05121674487}" type="datetime1">
              <a:rPr lang="en-US" smtClean="0">
                <a:solidFill>
                  <a:srgbClr val="F0A22E">
                    <a:shade val="75000"/>
                  </a:srgbClr>
                </a:solidFill>
              </a:rPr>
              <a:t>5/21/2012</a:t>
            </a:fld>
            <a:endParaRPr lang="en-US" dirty="0">
              <a:solidFill>
                <a:srgbClr val="F0A22E">
                  <a:shade val="75000"/>
                </a:srgbClr>
              </a:solidFill>
            </a:endParaRPr>
          </a:p>
        </p:txBody>
      </p:sp>
    </p:spTree>
    <p:extLst>
      <p:ext uri="{BB962C8B-B14F-4D97-AF65-F5344CB8AC3E}">
        <p14:creationId xmlns:p14="http://schemas.microsoft.com/office/powerpoint/2010/main" val="9603364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TEAMING AGREEMENT</a:t>
            </a:r>
            <a:endParaRPr lang="en-US" dirty="0"/>
          </a:p>
        </p:txBody>
      </p:sp>
      <p:sp>
        <p:nvSpPr>
          <p:cNvPr id="3" name="Content Placeholder 2"/>
          <p:cNvSpPr>
            <a:spLocks noGrp="1"/>
          </p:cNvSpPr>
          <p:nvPr>
            <p:ph idx="1"/>
          </p:nvPr>
        </p:nvSpPr>
        <p:spPr>
          <a:xfrm>
            <a:off x="304800" y="1600200"/>
            <a:ext cx="8686800" cy="4525963"/>
          </a:xfrm>
        </p:spPr>
        <p:txBody>
          <a:bodyPr>
            <a:normAutofit/>
          </a:bodyPr>
          <a:lstStyle/>
          <a:p>
            <a:pPr marL="0" indent="0">
              <a:buNone/>
            </a:pPr>
            <a:r>
              <a:rPr lang="en-US" sz="2400" b="1" dirty="0" smtClean="0">
                <a:latin typeface="Century Gothic" pitchFamily="34" charset="0"/>
              </a:rPr>
              <a:t>WHEN TO USE IT</a:t>
            </a:r>
            <a:endParaRPr lang="en-US" sz="2000" b="1" dirty="0" smtClean="0">
              <a:latin typeface="Century Gothic" pitchFamily="34" charset="0"/>
            </a:endParaRPr>
          </a:p>
          <a:p>
            <a:pPr marL="0" indent="0">
              <a:buNone/>
            </a:pPr>
            <a:endParaRPr lang="en-US" sz="2000" b="1" dirty="0">
              <a:latin typeface="Century Gothic" pitchFamily="34" charset="0"/>
            </a:endParaRPr>
          </a:p>
          <a:p>
            <a:pPr>
              <a:buFont typeface="Wingdings" pitchFamily="2" charset="2"/>
              <a:buChar char="q"/>
            </a:pPr>
            <a:r>
              <a:rPr lang="en-US" sz="2000" dirty="0" smtClean="0">
                <a:latin typeface="Century Gothic" pitchFamily="34" charset="0"/>
              </a:rPr>
              <a:t>Prime contractor and a subcontractor agree to combine resources to bid on a project</a:t>
            </a:r>
          </a:p>
          <a:p>
            <a:pPr>
              <a:buFont typeface="Wingdings" pitchFamily="2" charset="2"/>
              <a:buChar char="q"/>
            </a:pPr>
            <a:r>
              <a:rPr lang="en-US" sz="2000" dirty="0" smtClean="0">
                <a:latin typeface="Century Gothic" pitchFamily="34" charset="0"/>
              </a:rPr>
              <a:t>Usually a major government project</a:t>
            </a:r>
          </a:p>
          <a:p>
            <a:pPr marL="0" indent="0">
              <a:buNone/>
            </a:pPr>
            <a:endParaRPr lang="en-US" sz="2400" dirty="0">
              <a:latin typeface="Century Gothic" pitchFamily="34"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6015" y="3579091"/>
            <a:ext cx="4031969" cy="2705100"/>
          </a:xfrm>
          <a:prstGeom prst="rect">
            <a:avLst/>
          </a:prstGeom>
          <a:noFill/>
          <a:ln>
            <a:noFill/>
          </a:ln>
          <a:effectLst>
            <a:glow rad="381000">
              <a:schemeClr val="accent2">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GETTING STARTED</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4" name="Date Placeholder 3"/>
          <p:cNvSpPr>
            <a:spLocks noGrp="1"/>
          </p:cNvSpPr>
          <p:nvPr>
            <p:ph type="dt" sz="half" idx="10"/>
          </p:nvPr>
        </p:nvSpPr>
        <p:spPr/>
        <p:txBody>
          <a:bodyPr/>
          <a:lstStyle/>
          <a:p>
            <a:fld id="{A5F500E2-EF39-4B1C-809B-99C02CA32F68}" type="datetime1">
              <a:rPr lang="en-US" smtClean="0">
                <a:solidFill>
                  <a:srgbClr val="F0A22E">
                    <a:shade val="75000"/>
                  </a:srgbClr>
                </a:solidFill>
              </a:rPr>
              <a:t>5/21/2012</a:t>
            </a:fld>
            <a:endParaRPr lang="en-US" dirty="0">
              <a:solidFill>
                <a:srgbClr val="F0A22E">
                  <a:shade val="75000"/>
                </a:srgbClr>
              </a:solidFill>
            </a:endParaRPr>
          </a:p>
        </p:txBody>
      </p:sp>
    </p:spTree>
    <p:extLst>
      <p:ext uri="{BB962C8B-B14F-4D97-AF65-F5344CB8AC3E}">
        <p14:creationId xmlns:p14="http://schemas.microsoft.com/office/powerpoint/2010/main" val="33760244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1" y="1524000"/>
            <a:ext cx="3645138" cy="5103192"/>
          </a:xfrm>
          <a:prstGeom prst="rect">
            <a:avLst/>
          </a:prstGeom>
          <a:noFill/>
          <a:ln>
            <a:noFill/>
          </a:ln>
          <a:effectLst>
            <a:outerShdw dist="35921" dir="2700000" algn="ctr" rotWithShape="0">
              <a:schemeClr val="bg2"/>
            </a:outerShdw>
            <a:softEdge rad="635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Teaming agreement</a:t>
            </a:r>
            <a:endParaRPr lang="en-US" dirty="0"/>
          </a:p>
        </p:txBody>
      </p:sp>
      <p:sp>
        <p:nvSpPr>
          <p:cNvPr id="3" name="Content Placeholder 2"/>
          <p:cNvSpPr>
            <a:spLocks noGrp="1"/>
          </p:cNvSpPr>
          <p:nvPr>
            <p:ph idx="1"/>
          </p:nvPr>
        </p:nvSpPr>
        <p:spPr>
          <a:xfrm>
            <a:off x="304800" y="2895600"/>
            <a:ext cx="4800600" cy="3184525"/>
          </a:xfrm>
        </p:spPr>
        <p:txBody>
          <a:bodyPr>
            <a:normAutofit/>
          </a:bodyPr>
          <a:lstStyle/>
          <a:p>
            <a:pPr marL="0" indent="0">
              <a:buNone/>
            </a:pPr>
            <a:endParaRPr lang="en-US" sz="2000" b="1" dirty="0" smtClean="0">
              <a:latin typeface="Century Gothic" pitchFamily="34" charset="0"/>
            </a:endParaRPr>
          </a:p>
          <a:p>
            <a:pPr marL="0" indent="0" algn="r">
              <a:buNone/>
            </a:pPr>
            <a:endParaRPr lang="en-US" sz="2000" dirty="0" smtClean="0">
              <a:latin typeface="Century Gothic" pitchFamily="34" charset="0"/>
            </a:endParaRPr>
          </a:p>
        </p:txBody>
      </p:sp>
      <p:sp>
        <p:nvSpPr>
          <p:cNvPr id="4" name="AutoShape 4" descr="data:image/jpg;base64,/9j/4AAQSkZJRgABAQAAAQABAAD/2wCEAAkGBhQSERUUEhQVFBUVFBYYFhYUFBQUFBcVFRUVFhUUFBQXHCYeFxokGRQUHy8gIycpLCwsFR4xNTAqNSYrLCkBCQoKDgwOGg8PGiwkHCUtKSwsLSwvLCwsLywsLSwwLCwsKSwsLSwsLCwqLCwsLCwuLCwsLCwpLCwpLCwsLCwsLP/AABEIAMABBgMBIgACEQEDEQH/xAAcAAABBAMBAAAAAAAAAAAAAAAHAAQFBgECAwj/xABMEAACAAQCBAkHCAgEBgMAAAABAgADBBEFEgYHITETIkFRYXGBkaEyUnKSsbLBFCMkQmKCwtElQ2NzoqOz4RU1U4MzZMPi8PEmNHT/xAAaAQACAwEBAAAAAAAAAAAAAAAEBQABAwIG/8QAMREAAgIBAwEGBQQCAwEAAAAAAAECAxEEEiExEyIyQVGBBTNhcbEjweHwkaFy0fEU/9oADAMBAAIRAxEAPwA4QoUKIUKFChRCChQ3xCuWTLaY5sqC5/t0xXcJ1gSp00SyrJmNlJIIJO4G268ZythBpSfLN69PbZFzhHKXUtUKFCjQwFEbjOPyqYLwhN23KouTbed+6JKBrrelOnAzhfIMyMRyMTmW/Xt7oxulKMG49QnSwhO1Rn0L/huKS56Z5ZuL2N9hBHIRyGHcULVLNZpM1juaYMoO/irZjbm2gdkX2Lpk5QTl1OdRCNdjjHoKFCjBMamBG6Q4p8nkl+W4UdZ5YZ6OaQ8OxU7SFv42MNtL6uVNkPJzEsbZSu5WU3BJOwiK/oRN+TO/Dbc4ADLuAG3aOk2hNbqIf/TGSs4XVZ49/INhU+ya28hIhRykVCuLqQR0R1hvGSksxeUBtNcMUau9gSdwFzG0NMQqkVGztYFSOmxFtgipzjCOZPH3IkMKTSIOwAtYm3Tt3RNQNdG6VhPUuy8GrXuL3IG7i8l9kEhHBFwbiFnw62Ut0Zz3PP0yv4O5r6G0KFChsZijGaGOOVhlU82YN6oSOvcD4xRMCxhjOSxJLOAdu8E2N+eBL9Q6pJYzkznaoNJhKhQhCgs0FChQrxCChQoUQgoUKFEIKMExmKrp7ibSpcsA2Dsb9NhsH/nNHMnhZNKq+0koloD33RtAzwDSMrPlgHYzqrDkIY29pB7IJcVCW5Guoo7KWM5IjS/D2n0U+XL2uycUc7KQwHblt2wDMAq2eqlS1vm4VBY7LEML35rWPdBX040rMq8iUbORx25VB+qvMSOXkgXVM4L5IF4Xai2LnhLLQ8+HaeyNDlJ4T6HoQGM3gI6NaeTKWYudi0ksAyk3AB5VvuI39kGuVMDKGBuCAQRygi4MHVW9ohNqtK9PLGcp+ZG6Q46tLKzsLsTZF5zv7hAsxnSBp7Xmtmsdi/VXqESesOuefXLTy9pXJLUfbmWJPcV7oHcqa4eYj+Ujsp61Yj4Qv1O6yT57qG2ijCmCeO8+fsiwyMZMs3QlSOVSRBC0F04+UsZM0/OAXU7swG8Hp9sCLPFixrBzhzUNdJvkmpK4QX2CaFBv0B1zdoPPHOni4PdE61jjYlGS5fRhxiq6c6Q8AgRTxn2m2/LuA7TFlpqgOiupurKGB5wwBHgRFJo5PyzFZkw7ZdNa3MXFwg78zdgg/UZlFQXn+PMQ1cPc/IpiYwz3vcWJFiCCCDYgg7o7/wCIm2+OOk8vJXVQH+qW9cKx8WhgkyEVlEYyaS6DCM21ktOjelUyVNThVYJMvlYiyuFOVip5bGCkpvtik1GA/KMIlBB85LlrNl+mLkr94Fh2iJvQzFOHo5T8oGU9a7PZaHGlr7F7F0az7+YDbLfz5jvHsWFPJaYd+5es/wDl4Gp0gafcknbz3FxyHqix6YIauskUa+SOPNI5F3n+EW+/EZpvJCVQCgAcFLAA3ADMBbsAEC62HaZk+ieF+5nF4GUiuKG4ifwDSoF8pO0bxzxT88TmC4AHoZs9F+eWazqw8oqiqCl+UEZtnPaFsNL2kt0OJLlM63YCWjggEbjCmTAoJJsALkncAIitF6/hadTzbPiPbFd1q4+ZFMstDx5pPqLv7yR3R6KFu6pT9V/swm9qydMc0zRw0pFDIwKsW5QdhsBEHo3Il085Zgu4F9jHdflXp64qysygBxZgBcHeDyiOoxTg9t9nLCux2yllS5F7sk5ZYbqOsWYuZDceI6COSO8UHRLG+OtjxXsp6z5J7/bF9vDLS3u6GZLDXDD4SUllERpVjBpqZpg8q4VehmO/sF4pmCaVzeGTNMZwzqCpNwQxA3cm/kiS1iYrJmSGp1e80MrCwuoZTuduTYTuir6CYaxq5fDEAKcwG/My7VXo5+yOLnumsSFWoum9RGNb44DDCjSbOCgliABvJNh3xwpsSlzDZHVjzA7YNG25ZxkdQoUKIWKKxp7SJOpWTOFmKQ0sbCSw2WtvsQTFmMCbEMYYzphbfwjX7GIt4R1GG/gM0tW+Wc9CGwumeROlzZ+1JbqxVfKYqbgXOwbQO6DJhGMy6mUJks3HKDsZSN4Yc8CLE63OtukGJzV3iWQ1MsnfJMwdaXBt2MO6MGnXLawvVVJrK6lPxvGM8ybNJ8pmbsubeFohJU4sLnljeqpmmSZjDdLVWbqLqg8WENqNuLCxRwsjpz721dEjNfTM8tiv6sB29EEKT2FhBw1WYx8ow6Vc3Mu8s/dPF/hIgbaCyFmVglOLrNlzUYc4KXI8IktBq5sNbEqSYdspGdOS5XiqR1h0MFUvbyK9bHe3FdeH+xMaGyPlWK1FSdqy2cj0nJRO5VY90UHSSXlxCrH/ADEzxcn4wX9WWFcFQq58qcTMPUeKg9UX+8YE+mqWxOq/ek94B+MVOOK0Z1T3XvHRLH+CMDQbJeDLW4PLkn69OmU+bMVQUb1gO8wEwYO2r2bmw6n6FZfVdh8IrTeJovX8Ri16kJoRpJlwl2mbJlKHlMDvDL5APaQOyJ3QjCTIpVz+XNPCPz3YCw7Ft23iKqdAZhqpzpNVaefNlTZsoqblk8qxBttO3t6IutoJhF5y/LhCy2Sfh8+QLaZn9I1Ppr/SlxErEppnsxGp9Nf6aREpMhTd439wuHhQadEWvQyP3Y8LiIrAFFJWVUhtkth8ol33BWJzgdRv2CJHQc/QJHon32jpjujEuqZWZnRlR0BQgXV94IIN/wC8Nkm4Ra6rAE3htEdoXSmYZ1Y441QxyX5JSkgd59giuafzPpnVKT8RgkU1OJaKiiyqoUDoAsIF2nkz6dM6Fl+6D8YH1MdtODldSHzQSdAV+hj039sDFHgoaBD6Gvpv70C6JfqexGcdF04GoqKfkU5k9A7Rbsa3ZFcqKX/EMaKnbJpbZuUHIfJ7XJ7AYsOlc5qaclUiM/zbowVS20C6FrDYLk7eiNtXmCmTS8JMB4WexmTLix2k5VN+jb1sYOrjhuHkm2ZTW5pA40gmXq55/bTPeMRNWtxaHeIPedMPPMf3jDfeRAr65F0uuS0ScPNJwABNpkmXNHQ31h32PbF+0vxv5PQzZwNjk4npPYLbvv2RDaZ0FqWmmD9VkU+i6hfeCxXtaGL3oKSUDtmWZuqWuX2t4RvXHs7JfVJm7fZ7l9EViRU3UEnadsTGH1d7EGxB2EbwRFVLWAHMIl8Dw6eASZbBTtF7Xt6O+Mp0OabiuTz1WYvKLhpVpKXk04vYkMX6WQhR7Se2Gej+KMZ8oDeZijvIB8LxGYjRmdKVRxWR2IJ5mVQVt1qDEzq8wMrU5prZiqkoALDNuuewmGFMm605dTd77dQnF9cBPhQoUdnpjBgP6e4YyVjmTZw/GYXsUc71PXv7YMBgWYmbVc9W2/ON3E3HgY2q6h+iWZvkqT0s1VDPYC9iASbX5+2HmEV/BTGPI0ioT1pTEeKiLBUU4ZGXnEUuvuF6QwHtBgbUp7twylFeZN4BhefCcRmW+qij/aYTW9oik4fJZr5QTBm0Vwv9BOvLNk1DHrYOB4KsDCgmBUUDmB7TtMc0aXtcJ9MFV3ZnN/X+P2H+hJaXiVNmFrzLbftKy/EQQNLtWJrKsVCT+CzSwkwcHnJy+SRZh0A35ooOG1VqiQ3mzpRHrr8IPYjuemVTcHyuoHrLZKcZx4eDlSUwly1RdyKqjqUAD2QCdZMnJik/7WRu+Wv5QfICuuOly18t/PkL3qzA/CMdQu4Y6KX6hSy+20HHVe18Ol9DzB/GYBE+QytLc7pitb7jFT8O+Dpqq/y5P3k33zGGnWJ+wVrJZr9y4QjChvW18uUhea6oo5WNhB/UTge0/S2JTukSz/LUfCK/wTIwDfWRXX0WGz4xPae10udWmZJcOrS02i9sy3BG3oA745aWUuRqM+dQye8FvzEKra2pTyg6MuEFPQhbUMj0Ce9mMTsQ+iKWoqf90viLxMQyr8C+wHLqxQJNYGyumehL9wQW4E2sdbVrdMpD4EfCB9X4PckStUkwkbRb8uQwYNCEtRS+nMe9zAzxukEt5C7vosgnrKm8FbRiVlpJI/Zqe/b8Yw00cWv7FslI1drAnoiJ0n0hSjkGawzEnKi3tmY8l+QWBJ6oocnWnPLHPLllCCLLmVhfmYk37oc16eyyO6KMJ2xi8MprTbk9Jv3x0phdgOmGDzLMB2RLYDKzz5a88xB3sISOOOGANBm0ho89HNT9kSOtBmHiogN1jfLKmTLPkU9OzNzZUzzm9qrB4ZQQQdoMUzHNFqWjpaudJl5HeSy+UxADWFkUmygm26Dp15e76BWorb7y8uoJ8Of5xSeTb2iLdS4tzxTKSWzTAqAljc7tgA3ljyDaB2xK09PPvbgyeoi3eYYaPiD48zylsZJpp4LGtQGmHpse2LBowfpKdTe6YpNGJiO3CKVJOy+61huPLF00L41QPsy2PaSo+JjKzxNheim+0UX1yi9woUKMj1IoFGnB4Kvc8jBG71A9ogrwM9alL89LbzpZHarfk0a1PvBmjliwj5VReI7C8Nlz61JM4Ey3mbQGKm9iw2jbvtHOgqLoO49myM0U/JXSG/ayz/EBF6iPdz9RrbzB4DLT0EuVJEpFCS1TKANwW3THnGcjS2ZSDxWZQbXBCkgEd0XjTLTRqia0tGIkqSAAbZyDYs1t45hFW4XbBWnpcHu/0CaeuUE2/MaUs5s6NY2ExDe1vrDkj0oDHn2XaL3olp2yFZVS2ZDsWYd68wc8q9PJHOorlJ7kc6muU0mvIJECzXdS7KWZzNMQ9oVh7DBRDXEUXXJS5qAN/pz0PYwZPxCFlqzBgeneLEDDGKb9H0Uz9tVIT1mWw90wW9VX+Wy/Tm++YHOIUmbAJL/6dYx7GzL7SsEfVb/lsr0pn9RoxqXeX2CtQ81v/l/2W+BFrXxNjVrKvxUlqQOTM5a57gogt3gQ65sNZZ8uoHkOglnnDKWIuOYg7/sw10mO05F8SnGfsi66xabKtAf+Wy+qJZ/EYHVPMzsFG8+yC1rRpvmKUj6rFe+X/wBkcfFVHHHXH9/c2h4kXbR1LUlOP2Mv3AYkIaYdslS15paDuUCHOaB49EYPqbQLNZ8v6Wv2pK+84go5oH2sGnz1tMPOCr3zf7xhqVmBaIvT6Rkqpa81NLHcWHwgoUErLKRfNRR3KBFB09ps9fTjzkQfzWHxggTqhUUsxCqBtJIAA6Sd0c0x/Ul7EYONdbsEpj9XPMv15Vt4ZoGMusgg6ydL5VVL4CSomANfhWBGVhuMrn2ZgSeeBzT0LXGa1uW2wkdHNHqNJujUlJC27bKTaY8RS5FuYnsAJPgItWgFPnrZXQxb1VJ9oEQuGIqlyxt8xMC7CeOy5VHiYt2qimzVLt5ks97ED8481fVNW5msZeSQWWgqxWtYxP8Ah81Rvcy1HSWmJsiyxV9PK0LKly+V3zdQTbfvIgmEN72m+rsVdMpP0/JUMFwlZUsDex8o855uqHk9go6YbrVWF+aGHy3Obw0jBRWEeTncor6nSuqAVsd99nxiz6u5d3mtzKq+sSfwiKBWTr1CrzIT3n+0EvV1JtIdvOmW7FVfiTAeo6hPw5OWpi36ZLZChQoFPWCika0qe8mU/mzCvrLf8MXeKzrCp81E58xkbuNj4NHcHiSN6HixME+HPYsvTf8AOOWLTCrIw2G/s2iMSmtMHTs741xryQen4GC5R3LH1X5HT8JBSa0maVPYemJANDjQnR/5S1U5FxJpZjD94fI91j2QzzQZCW7KMap7so7rU2h7KnXiImmNcOqiGKnsi5JGjeHgNWrzHjNkGU5u8mwF95lnye43HdDvT6RwuH1K80ssOtCH/DA90KxTgayWSeK/zbdT2tf7wWCjiMkTEZDuZSp6mFj7YVaivDf1Fd0eztyvuDmjkh9HZycql3HWjo/svE1q90jkycMvMYASma/Oc5zKFHKTtHZHTAdFJkgPLd1aUbZQL3PJxgRbdYQOtKWky6h0p1CoptsJylx5RA3Dbs2c0YaXTysnHPGOp3ZZB7orlN5TLJj2sqonEiSeAl/Z2zCPtPydQ8Yp1ZUGYbzGLk8rEse8wxFVeM8JHoYVRgsRQNgcyVUbgB1CJYY1NKqjOzorBgrnMAQCNhO0bCYgRMjZaq0SyqNkXGSyi+U8oN+ielKVEsKNjoAGU77DZcc4iwipgA4Vi7SpizJZsym46Ryg84O6DZhdes+Sk1NzqDbmPKvYbjshTqNP2XToZyRItVRTsbczqyUQjHgnUsbEAKpzbzvJJ3Dmi1FY1MqAZ178Z9clZKpj+IIJ6T3vaQFJHKeOSABynZFL0h0pm1bkuSssHiyweKOk+c3TD/WVioaoElbWlC7EWuXYXtfoW3axij1FbbZDjQaRVp2y6y5+ywA32OT2ofPNAji06GazbxtmhtgDHgq7ReNVePIlS0pv1wAU8zLc5e0E9oED2WhYhRvJAHabRxoKuZT1O08aXMDKRsuAcykdYt3wLqFXP9J9XyjWrKe5eR6ivA408rM1Xl8yWo7Wux8CvdF/pKkTEV13OoYdTAEe2BJjFXwtVOfkM1rdSnKPACFOmXfz6GXxieKNvq/wR2N1tkVBvc7fRG/vjvS7FHVENOm8JOJ5BsHZE1LGyDYvLPM3LbBLzItZuarboUDuA/ODNoXT5aOV9rM3rMSPC0BGgb6VMPS3ttHoDDKfg5MtPNlovcoBhfe+T0PwyvFrl6RS/v8AgdQoUKMB8YhljVJwtPNl+dLYDrsbeNoexgmIWnh5PPFQbbeWOmMbZJPUe/8A9w50jpODqJybss1wOoklfAiIevqmZMv1QBuG3Zzwwi1ke7u6ETU7hlqKfMP66YU+6iW9rtA3YWJHMbd2yDZq5oeDw2nBttUvs+2xax6QCBAdxuRkqZy+bNmD+Mx1ppbpyBNK8zkhm0cZEoGagJsC6gnmBIBMdY5sbG/Nt7oMkuAqxcExPktKdkbY8tiD1qdh+MGnC6zhpMuZ56K3aRt8bwPtP8LsZVUo4s5FD+nlBU9q+7Fg1bYhnpTLJ2ynI+63GHjmHZC+7v1qYDf+pWpk5juIfJ6abN8xCR6W5R3kQG9D9HjX1gR78EnHnEcovsS/2js6rxfNbuI5KWXLB2zJlz6MsX9pWHeqzAfk9GJjC0yoImNfeE3Sx6pJ+9FQfZUuS6sC8ina08Dl08+U0lFlrMlkFUUKuaWQLhRsHFZe6KZeCjrmk/NUzc0x19ZAfwwLYYaV5qRpHobRynninqje8aTRsMEst9C6aU6B/I6eVUSizLllicG2lXZRxwfNLXFuS454sWqnF8wmU5O75xO0hXA7cp7TF+qaJZsppcwXR0KsOgi0BbB5jYdiQWZ+qm5GPnSn2Zu1GDQqrm7q5QfVdDNchutHCsqBLlvMbyURmPUoJPsh1aKhrSxTgqFkB405hLHo+U/gAPvQHXDfNR9TOUtqbBHPqHnzS1i0ybMJsN5Z22Ad9ofawdGFozRpvcynaY3O+cbugbh1dMWDVXo/ws81DjiSdicxmsPwjb1kRprqa9VTjmkMe+Yfyhrdbm1VR6IEqhiLm/MoqR0BjkI3hlHoBy6k9oZhyz62UjbV4xO0jYqk7x02iY1vaPrKanqJa2UjgXsNnF40s92cfdEctVsu9dfzZUw9+VfxQRtLcF+V0c2Tyst06Ji8ZPEW7TCfVz23p+iDtPHMGctBcZDYUkw75Ut1P+1e38OWBu8/LLZjvt/Ef7mOmhWOFcOq5N7Eslhy/OWRvdhhi7EIg5CTt6rbPGKUdspP1f8AIn+JPfKEPT+/scsNTbE2DaInDBEhVTbIx+yY6Twsia5bpJDbROhE2slC21pguei928AYPogP6q6TNV5vMlse08Ue8YL4MLJPk9P8Mjity9X+DaFGIUcjQxGpMImObmIWCbWZR5KwtyTJat2rxT7B3xSpm49Rgoa06S8qVM81yh6nFx4qe+BkN45du6Co8wGtEt1aCLoBprKWmWTNbKZdwpO4qTex5rEmKXpmoFdPI3M+YEbiHAa474tGi+ESWYK1EVa18zyWA2c5cW7oiNZNJkqwQLB5SH1br+ERWhffx9DOtpWvBVY0cRkGMNDd9AyTygz02HiswqUh3tTplJ5HReKe8e2Knq6reCrDLbZwilCDyOhuB17GHbF00Be+HU/QhHc7iKJp1INLX8JLBBcrNl2BN3vxgvPxgdn2oWV8uVb+ouqed1bHGnUk12LSaRfJUKr25AfnJp9TKOwQVEQAAAWAFgOYDYBA21YI1TWVdbMG08UHkDTGLMFPQqoOojnglxne8NQ9F/6BsH+uUfRpH78/02gSwW9cv/1ZP7//AKbQI4ZaP5RpDoZjEzceowhCbdBZ2emaZrop51U94Bgd63MBuqVaDalpc23mMeIx6mOX7w5oveCvmppB55Mo98tTHauolnS3lTBmR1KsOgi0eern2c8mBEaE4v8AKaKUxN2UZH9JNlz1jKe2KDrer89VKkrt4NLkDz5pFh15VX1od6v640VXPo57ZdpsTsGaWCQ33pZv2CI3ReT/AIji7T2F5auZ23zUIWSvfk7jB9UFXbKzySyvcwv5SivMJOiWB/JKSXK+tbNM6ZjbW7tg7IF2uCZfEFHm06eLTD+UGowC9abXxSZ0S5Q/lg/GMNM3O3LLs4hhFXEZvGBGYfroK5LkvWqRb1cw80g+Ly/ygr2gW6n0vPnnmlKO9/8AtgqGEGv+c/YZaf5aAvjmjs6Tic1JUpmWc5eUFHFYNxmAO4WbNv3R20uomlLTI65WKOxW4NrsALkctlEGGBdrRa9XLHNJHi7/AJRULnNqL8gLW0QUXb59CCw4RivqLy2tysAOw7fZGad8qE8wMNKs2WWvWT7PzjWx4izz0VmWQkapKG0udN52VB90Zj7RBCEV7QGj4Kgk87gufvm48LRYYXs9ZpIbKYr6fnkyIUYhRQSYIjUpG5jBMQsr+nGHcLQzgN6rwg65ZzewGAhezDrEejJqggg7QRY9R2HwjzxiNKZc15Z3o7L6pIjep+QdpZcOIeskDnW1Sf8AAmemh8GHxi4YTpHJnKipMBcoDl2g7AM28bYiNZVLnoS3LLdG7DxT70Sl7bFkwqThYsgdlPxiO0fGOphu+xwen2x3MNosZp8YDTq3a+HSegzB/NeLPlG/m3dHVFU1ZH9HS+h5v9Rvzi1XhPb439xRPxMxT0ySxllqqLcmyKFFybk2Gy5MdY1BjN4zMyia40vRyjzTx4o8B8mDVrZlZsOJ82bLPiV/FATJhxon+l7ncTIMbXjij3jreDE8naPRmjR+h03/AOeT/TWJGI/R5bUlOOank/0liQjzkvEzEqWkmgYqquXPDhVACzlsczhb5cpG42JG3ktDjQ3QxcPEy0wzTMK7SoWyLmyiwJueMSTFkhXjt2zcdueCNJ8iMAbWS18Un/7Y/lJB4JgDax/8zqOtP6aQRo/mexld4SvQrxq72BPMI5Uj3FzDlyw0gJR4bCrqcp+LUPztLXuDE+0QRjFN1UU2WhLf6k5z2KFUe6YuRhFqpbrpMNpWII1MCvWW161eiQnvzDBUgT6xj9PPRKl+wn4xxT4gX4h8n3IVzaXbziB43PsjnNkl5qoN5yqOs/8AuNph2ovWfhBHwjVyiTEnM7lxlbKbZQ1gea+w+yNrpYQl0umlc+Pct1FxEVBuVQo6lFh7IeI0NkkkR3QQGep6HYGFGBGYhZgmObtHQxyYRCHCbMMCfWLg3BTxOB2TiSRyBlCg942wWmlXhjiOj0qoFpyBwDcA7bHnjqMtryaVWbJZBnoljsiQNqLnO9hbORzbd/ZF7xWXw9FNAB48liARY3y5hcchuBD+j0ckSf8AhykXqUA98PeCjpy5yjqyxSe5LB5rqY7XhxpFRcDPmy/MmMvYCbeFozXU2RgOQy5bDqeWrfGG6fIxUuQs6r2/R6/vJvvRbbxUNVx+gD97M9oi23hTb439xXZ42biNrxzvGQYzOCv6w5OfDagcyq3qOrfCAKY9E6SSc9HULzyJvfkJHiBHnaGmhfdaOkTuIYUFw2ingWLzKhWPPx7pf1WiDJ2Hqi/4vS30dpG8yYG9eZOH4hFBlrcgc5A7zaCKJZT+7Ij0ph0vLJlr5stB3IB8IcXjRdgtCvCM4N7xgmNbwiYhZnNAJ1kj9Jz/APb/AKSQdCYB2s4fpOb0rK/prBej+Z7GNvhIKko+EWd9inmv6q7PEiGFLui1aKUt6bEX82iYeub+xIq1MtwAOXZDNSzY16YB8dwP2hFNwdBTrzywx63Jf8UTV44UUjg5SJ5iKvqqB8I6sYRTluk2GxWFg2vAk1gtfEX6ElD+AfnBTmTrCA5j9Zw1bNe4IL2BG7KoCi3dGtC7wt+JSSqx9TfR+k4aulJyZ0B6gczeF4OqLAf1WSA9W0zkRWPa3FHgT3QYJbxVzyy/h1e2tt+v4/nJ0ywssK8ZjEZGLQozCiFGCIxaN7RiIWa5IzljMKIQ0ZY5MsdyY4zGiEAlrVoslczckyWj9u1T4pEZjrqyUrqwJNLLVwCLhpZKWPMbARdNbWFPNEmZLQuVzKwUEmzWK7B0g98Uqq0XmyKYTZoKkuBk80EG1+m4hjVZHEcvnoHVzTUeeQjarZn0G3NOmexD8YuGaA5ofpmaNHllM4Zsw42WxsARuN72HdBYw2rMyWjlShZQSrbxcbjAt8HGTb8we6DjJt+Y8BjOaNRGYwMDE1MylT9YEd4I+MeapsvKSp+qSO42+Eelbx560qpuDrKleadM7i2YeBhhoXy0dIIuJU//AMcQebIkP2mYh/EYGmDy81RJXzp0sd7rBgrKO+CZOahXvWUrfCBXodLzV9MP28s+qc3wjXTy7s/uyI9Bsdp64xeNAYzCo5Nrxi8YjBiEM3gJ60R+kn6Zco/wW+EGktAY1qf5if3Mr8cF6T5hnb4SS0Ppf0TiL+cjr2JKJ/HFR0So+Fq6dPOmpfqBufAGL9hM2XJwFw7Kpmy55UEgFmbMAFHKbKIreqilz16E/q5bt22yj34KU8OyX3MmuIoNcYZY6qsdAkKgopOk2jNRNYtJm7D+re+XYPqkbu0GKphOh9StSnCyiEDgswKlbA369vVBkEqMNIEaK2SWAOeiqnLfjkiqPDZabURVJ2mwAv12iRlxtwUbqkZhhskdBGoEbARCGYUZjEQo2MaxtGLRCGI1JjeNSIhZzcxxcQ4IjQrEIMnlREaRaPiqktKPFDW2jkINwYsJSEJcWnh5RE8FO0d1dSachj844+s9tnojcIti09ochI3yxG23lltt8sa8HGpSHZSNGSKKGTQD9ZtPlxCaR9dUbvQA+KmDrOSBJrG0dnzapGly2cMoQlRexDHyuYWbwgrSzUZ8kRf0s1KJfIZATvl5YDugk1Ur6cuQoDnad1yjKo9YiCxT0rqgvyAeEC7AtH3fEMhRgJc1mY2NrK11F+nZHenmlGafoWHBWjcRrTSdkORLgIo45YwVhzwcLg4hCA0hqpsuRMaQoaYFuoIuDt27OU2vAMxzGZlVPM2bYNlVSAMosmzdyHfHo6bTAjbFNxvVtTz5vCEMrX25CAG9IW8d8E0XKt8oznDd0KtpDo483DpCoCWlS1IHPdbsO2/hG+pyiImTphUjiKguCNpbMw2+isEqTRBVAsNgjrJpQNwtHHbS2uPqXtWUx7LEdgI4SxHZWjE7OghWjAMZiFGpWFljaFELMARtCjMQoUKFCiEP/9k="/>
          <p:cNvSpPr>
            <a:spLocks noChangeAspect="1" noChangeArrowheads="1"/>
          </p:cNvSpPr>
          <p:nvPr/>
        </p:nvSpPr>
        <p:spPr bwMode="auto">
          <a:xfrm>
            <a:off x="77788" y="-876300"/>
            <a:ext cx="2495550" cy="1828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 name="AutoShape 7" descr="data:image/jpg;base64,/9j/4AAQSkZJRgABAQAAAQABAAD/2wBDAAkGBwgHBgkIBwgKCgkLDRYPDQwMDRsUFRAWIB0iIiAdHx8kKDQsJCYxJx8fLT0tMTU3Ojo6Iys/RD84QzQ5Ojf/2wBDAQoKCg0MDRoPDxo3JR8lNzc3Nzc3Nzc3Nzc3Nzc3Nzc3Nzc3Nzc3Nzc3Nzc3Nzc3Nzc3Nzc3Nzc3Nzc3Nzc3Nzf/wAARCAEKAL4DASIAAhEBAxEB/8QAHAAAAQQDAQAAAAAAAAAAAAAAAAEGBwgCBAUD/8QAOBAAAQMDAwIDBQcDBQEBAAAAAQACAwQFEQYHIRIxE0FRIjJSYXEUI0JikaGxM4HBFSQ2Y3IlU//EABQBAQAAAAAAAAAAAAAAAAAAAAD/xAAUEQEAAAAAAAAAAAAAAAAAAAAA/9oADAMBAAIRAxEAPwCZUqRKgEIS4QACVCEAhCEAkwlQgAkI5WSEGIGEuEqRAYRgeiXCEGPSD5JPCZ6LNCDzMTPhCTwI/hH6L1Qg8xCwfhCPCZ8K9EIPMws+EJBCwdgF6pEGKEJQgAEqEIBKhCAWlca6OiiMkrg1o9St1Rpu9dHUdnlaw4c4dI/uge9pvFPcm9VPI149QcrqKH9k3yOoSHOJaHeal8dggVCEIBCEINC6XKK3wulmcGtaMnK1LNfqS6DNNK14+RTX3ZjmfYZ/BJB6T2TD2WqpxXywF5MYOQPRBPyFjHywLNAiEqECISoQIhCEGCySBKgEqEIBCEIA9iof3vicbd1DsHAlTDhRvu/S+NYZj5huUDb2Rq2+A+In2muxhTU05AKq1t1e3Wq+MYXYjmIB+qs3bKgVFKx4OchBuIQhAIQvOZ/RGXeiBsa+Yx9nnDse6VHOy9F/uqifHBeR+69t0NZtZLJboSS/p5x5Lc2Sw6hc7z6igl1gw0LJIOwSoBCEIBCEIBIlQgxQhKgEIQgM47oDgfNM7W2r4dPUxkecu7ADzTW0vuhHcq5tPMx0ZccDJ7oJbUf7suLdP1BHfoKfVLKJomvByCE0NzacTWGpafgKCslNM6nqGSsOHMdkKyW2OoW3e1xnPtNGCPQqs7x0uI9Cpi2PqmxwzNcez0E5lwAySvPx4846hlMzXGr4rHbjKDl5GGj1KiKDcy7/AG9sj+nwi7kfJBZQEHsvGsGad/0K4+k7uLrb45ieXDK69e8MpXk+iCse5Q6NUTfNoUjbIY/05xHxFRjuTVMqNTzeGQekYOFJGxko+wOZn8RQTH2CbWqNV0dihL6iQN9AnI/+mfoq+70PkN0haXHo54QPa0bqW2urW05eWlxwCRjKkekqGVMLZGHIIyqeUbi2qicDgh4IPorU6KlMtmp3E5PSEDhQlQgRCEIMQlQhALCU4jJ+SzSSN6mkIK87y17prnHTnOG5cUwrNOYLnTyZx0yNP7qUd6LVEw/bAB1g4yo20zSxVV1jEx9hhDiPVBaXTM/i2yFxPdoTX3XujKKxz5IyWkBFHqiktdsDppGsaxvGThRDuLrAageIoH5iDsnCBjOOSSU+dsa91NUVDA7GcFMVdCx3F1trmzD3Tw4fJA+9zJZamlp5Oolgdyo6/EnLer62upPCBz5psxvAlBPbKCw20EzxY4vGOOOMrtbgaihtVpleZAHdPAyof07rYWej6XuJwOAE3NWaqqdQzfeFzYweGkoOLX1L6ysmqJDl0jy5P7Z6+ChurqSR2Gye03/KYkNuqpaczshcWeuFhSVEtDVsniJbJG7IQXGjqo5KfqDgePVQrvDRR1UrJ4ZAHMzkHzTZi3NuVPD0RDPGPaK5N51fPdYi2aPBPc5QcKnaX1DGjuXAK1GhIzHY6YO7hgyqpQTGKZsg7tOVYnbXV1HW0EUBlaJWgAtJQSUhYRyNe0Fpys0AhCEGKELCaQRMLndkGecDlc27XanoIHSSyBoA8ymjqzcKhtDXxiUGUcdIPKhfU+t7je5HNEhjhzwAeSg6G5WrG3usfTwEmJh5PqmTR1T6OobNEfaC8XEnJJWCDpXG9VdfGI5nnoBzhc3klC7GlbQ68XeGnA9nqBd9EHpSaZr6mi+0tjODyBjyXGnhfBK6KQYc04IVrrbpulhtkcfhjhgHZV/3Os/+magkc1uGSnIQM7J9UIQgMk+a6enbVJd7rBSsBIc4dXyC5iljZG0tnq5Kt7ckHAQSVbNGUUdsjjMTfcxjChHcjTElkuskkbT4EhyOOytFG0NYAFH27VkFfZJpGNy9gyEFakLJ7S1xaRgg4WKAW3brhU26obPSyOY9pzwe600ZQTDpbdowtjhuQIxx1KV7Fqu33aJrqedjifLKqOunYbtWWyvhkpp3MHWMjPB5QXFY4PGQslxtL1bqy1QSvOS5oXZQYrlajkMdtlIOD0ldVcHV8nRapj+UoKs3+V8t5q3PeXHxXck/Nc8r3r3mSuncfORx/da5QISkQhAKRtl4Gy317nDOAFHKlfYynzcJpT9EE/RtHhAfJQ5vjaQ+kbVtbyw5J+SmVnDQo23me1mnp89+nhBXE90iU90iBVO2xQZ/p7sd+o5UEqYdia0NknpyeQ7P6oJ3HZcjVEbZLVMHjjpK67eWhcDWc/g2edxP4SgqneGtbc6prewlcB+q0l71cni1Msh/E8n914FAiEIQCyYcPafQgrFCC123U4m0/THOfYH8J2KONmqkzabgDj7rcKR0GKa+vpDHZZyPhKdATY16zrslQPylBVOZ3VK8+riVgVnMPvnj0cQsCCO6BEiVIgVSvsbVsjrZ4XHnIKihOzbOudRang9rDZPZIQWracsCirfGUNsb257kD91J9HJ4lMx3qFDW+9X/ALWKEH3pAghNIlKRAoT32lrjSambHnAkCY4XY0lUmk1DRSg4+8AP90FvqZ/VC057hMHdu6NorBOM4LmkD6lPO0TCSgjf+UKF987j1OhpGu952SPogh9xWJSlIgRCEIBC9YIHSnhYyxujdhyCxWyjWt07EG8+ak1RTsZI51gaD2BIUrAZQYhNrXUjWWibqxjpOU5Uwt1qh0On6ktOD0FBXekZHNXSl3PtEgevKyusUbIw5ow4nHC86CiqZ+qSEH2R3WvV+M1/RPnI8ig10iVCAW5Z6o0dzpqgfgkB/stNKOCgt3pytbUWiGTPdgUF7113j3qGAHIaC4p5aE1F1acp28ucGAFRZuLVPqtTTucCA0ADKBsJEqRABe1JIYamKQd2vB/deSyjY+R4ZGCXE4ACC1WmLmx9igeXcmMfwoJ3SrvtuppGh2WxNx+qeenm3uOxQN8IjpYBhRhqVlW28VL62JzJHvJ58wg47lisnLFAiEIQOfSFNFM2V0gyQcLU1XTMp6qLwxgOac/qtrRRPizYOe3Cx1jGWzwvOechBN2zNGKbTsR+LlST2TE2n/41Tf8AgJ9FBio03kk6bBOB8OFJaivexxFkkA88fygZuhbfHUWQPe0Z5CZutoG099kjYMANCkTbgA6eBPfJTF3FAGopMfAEDWKEIQCcOirE2+XVkMh9gEZHqm8n3tDJ0ama3yc1BOlh0nQ2+gbFFE1oA9FF289hho4xVxsAcXAZCneHmJv0UW73wddje74SD+6CviRKUIBOTb+nZU6kp45BkEptp2bZtzqqmQWct9BAykYzoGMeiZ+4Gi6O6UMkgiAkaMhwHIT7pOIG/QLwu+PsUufhKCntzpXUVZLTvOSw4Wqu1rAh2o67HYSYXFQIhCEDm0K8Mrpur4RwtzXfS6KB497rI/Zc3RUZkupDe/T2XZ11RvZSskeOzwAgmTaN/Vpmm/8AIT9Ud7OuzpuAegUiIMVGu79vnrLLIKdhe70Ckpa9VSR1LemRoI+aCK9DWaam05G2RhDyMkHyUW7itLdSzA+TQFZ99FFDTuaxgAAVad0GdOp5fm1AzsJSxwAJHC2KCH7RWQw/G4BPu6aSMNqMoZyyMnt8kEdJ8bSjOp4/kEycc8qQNnIuvUXV6BBZKn/ot+ij/eGLr05UcZw0qQYRiMfRNrX1EKyyVEZGcsKCqBC2YLdVzxmSGB72DzAWbIP/AKQgI48XpI/urG6W0tRsssX3TeWeiCs72OY4teCCPIp4bVxl+qYcDOAvTdG1x2y9BsTQA/J4Tp2QtLJJX1pb7QOMoJ1puIW/Ra13GaGX/wAlbjBhoC8Lg3qpnj5IKk6vb06irh/2FcUpz7hQeBqeqGPeOU2g0ucGtGSUGCFsVFJNT4MjCAtdA8trab7TqHoPwKWtZaNFxsjmMafEBDgQo32Xi69Qud8IVkRG18QaQCgYm1VvqLfaBBUsLHMJGCpAXjDAyL3AAvZBl0o6UqEHjUt+6d9FWHdhvTqmQfk/yVaGYZjKrDu7/wAtkHowfyUHB0dT/adRUceM+2CrE3i0NfY5m9Iz4R/hQdtXT/aNVwcZ6RlWYqoA+hewjuzCCndbEYauaI8FryP3UlbIU/XdppMduEzNaUn2PUtbFjH3hP6qS9h6bLaiXH4kE2Rj2Auff4vFt0zT8JXUaOAta4tBpZAfhQVOqKfwtXuix2qf8q0On4+m0wgj8AVfpKD7VuY+FvIEocVY+3w+HSMYPJqCv+90RZd4HY75Ce+ylJ4VjbJj3uVw996L2IKkD3X8n6p57SxBmmqcjzaED7wV5VLcwuHyWxhecwzGUFX92IujU7z6t/yuboK2C6agigc3LcZK7m8bOnUrfmw/yt/ZCjE16lmI9wYQd3XOj2RWCaaKP22NyMBQiRgkFXA1HQtqrRNERnLCqmXmlNJc6mAjHRIQgkbYyHqukz8cDCsKweyFBOwrQZak+eVPDewQHSjCywjCAQhGUGEv9N30VXd2H9WsaoejWj+VZ+qeGQuJPkqsblyCXV9Y4H0QdvZKESalc74Wqxzm5hI+SrvscQ2+zE/CFYgOHhoKx7u0RptWSvxhsjQQpE2Ih6bRI/zc4prb6NYbrTPaOeQU79j3gWIDzyglbyWndn9FFK70aVth3C518di3zf8AkoIB0rUifc2oe/zkIH9uFYuDHgj6KselyY9xXY//AHd/KsxSuzTtPyQRHvzO0W6KL8TpBhOPZ+bxdMU/ybhMnfh7jJSjy6z/AAnps9GY9NQA+YQSIsJjiM/RZZXhWP6YHn0CCt28kgfqYAeTOf1Tq2FpvYqJsd3YTC3Mn8fVVRznpACk3YpnTanu9XIJWrGh1M4H4VVHcKEQ6qrGgYy4FWwqeYT9FVzdSPo1XOce80IHXsLLitqmfMFT833VXLY6XpvkzfVoVjI/dCDJCEINbxSjxCtcHlZAoPC7zFtFIR6Krmt3F2o6px7khWcvHNHJ9FWLW7enUNR80Dp2ZBF2keFYUOIp8/JQLsvCTUSyY81OzjinP0QQDvNIX3OHJ7Ep27KHFrHfumXvA7qukX1Ke+zTem1M+aCWAeFzr9k2+UflK3geFp3fmikz6IIN0TazNrusmI4jkOFP0DemED5KM9D0TWX2tlxy56k5vuhBEW9NvNRTxPaMkPCem3lL9msVOzGPZC5+4lO2ogY0j8QTl03GI7bC0fCEHXWpdH9NHIfylbS5t+kDLfKfylBVzW0nialrXfmwpk2Tj6LG0+pyoQ1M/wAS+1rv+wqetn4/D0/D8wgkSb+kfoqz7vxlmow5wwXM/wAqzEp+7P0Vdt6ocXeKTHfIQamzcvRqUjPdqsvCcsH0VW9qXlmp48eYVn6VwMLT8kGzlGV59SOpBzQ9KHrUEiyEnzQLcfapXj5Kt+4sBivrnfEFY2oeDA76KBdz4w65xlvcuwgd+z9EYqESEcuOVK8zsQO+iYO20QhtcI8+kJ71T/uHc+SCAt2zm6Rn5lPzaAdNpjTE3Uhc6vY8HLQTlPnaiZjbbC3PkglMO4XOvswjoZCT5LZEnHdM/Xl5jpLfKOrHsnzQcPQ93jkvdXEHctkwVKjZAWAquG3FTJLqKabn7x2SrA08uaUHPkgZW4N1jglijJwXPACeGm5hJb4iD+EKGt253iphkac9Egcnvt3qCOrt8Q6h2HGUEidSb2sajwrXKfyldgSgjIKa2uKhot0gLgPZKCtdc41FzmcOS+U/yrHbaQGnskDHceyFXuFrRexgAt8X/Ksdo97WW+INP4UDre/2SFBu9VI+QMmaM9LuVM5lUZ7omOSglJIyAUEZ7Z9Q1HG4cABWZoZf9s3Poqu6QuMduuzHSnpaT3VhbDdY6ukZ0OzwgcvirAzLT8X5rEyfNBoGoa3uV4S3KOPu4JpVd77gOXJnuE8xw0kBA7rnqGOOBwDvJQ/qeqmr7m17GFwa7IKdfhGTmRxP1K06umhbzwCgd2i7gyCija8gHpXXueoI4mOAdn5KOaSqkjwyHJXXpaSWpIdKScoG3q+Sa5ucYo3Hnjhdzbd1VRt8OYFoB4XcbbIGt9sBeRkp6IksIB+SB61VybFS9XVzhRDrGpq71cPs0RPhZ5wnBUXSSpHhsJIKyttuYJPFe0En1QeOjdPNtzmyYwfMp/TXJlPSkdQ7JtVNayljw0gYXAq7vJUOLGE4KDQ1hBJeZy2PJaCvHR1FcLTXdOT4JOQE47RTBx6pBnK78dPAMENGUHdo61xpwXHnCj7ci4zOpZGRE5PCdctSIosNTG1NI2o6g7lBG9BDJ9qY5wOQ5TrpCs6aRjSfJRRHCxsmQPNPrTlYIo2jOED9qa7w4ycqLdd15qw+NpzlOm43EGIgO8vVMW6ESyEnnJQMaSkl8UBgOcqXtupKiOjjbMSSPVM2mpmOlbkDupC090RRNDRhA8fH4HKQz/NaAlyO6PFQRq13UeSvdr2NHOFpDsvOQn1KDbnrMDDFpdElQ/nKxHddGjAwOEG1baFrMFwXbbPHAzjHC5zSQ3grTq3Ox7x/VBuV93a1pAcm/PXOmf73C1qtxz3K1Wd0Dgt8zG4Liuq+6MiZwQmrET6lErjzyf1QbtfcnTuIBXpbIw54c5cVvvLr0B7IHZSSRxtGCFsmraB3XAiccdz+qxlc74j+qDoV9wHSQCmncajxHHlbVW447lceoPJQeQd7WV0KWtdCOCuaFmzug6ktxe8YJWjLL1lYHssD3Qe0EnS8FOyzVoAHKZzfJdi2k8clA+WVren3ll9tZ6pt9TsDk/qgOd6n9UH/2Q=="/>
          <p:cNvSpPr>
            <a:spLocks noChangeAspect="1" noChangeArrowheads="1"/>
          </p:cNvSpPr>
          <p:nvPr/>
        </p:nvSpPr>
        <p:spPr bwMode="auto">
          <a:xfrm>
            <a:off x="77788" y="-1211263"/>
            <a:ext cx="1809750" cy="2533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 name="TextBox 5"/>
          <p:cNvSpPr txBox="1"/>
          <p:nvPr/>
        </p:nvSpPr>
        <p:spPr>
          <a:xfrm>
            <a:off x="5105400" y="2286000"/>
            <a:ext cx="3733800" cy="3477875"/>
          </a:xfrm>
          <a:prstGeom prst="rect">
            <a:avLst/>
          </a:prstGeom>
          <a:noFill/>
        </p:spPr>
        <p:txBody>
          <a:bodyPr wrap="square" rtlCol="0">
            <a:spAutoFit/>
          </a:bodyPr>
          <a:lstStyle/>
          <a:p>
            <a:pPr algn="ctr"/>
            <a:r>
              <a:rPr lang="en-US" sz="2400" b="1" dirty="0">
                <a:solidFill>
                  <a:prstClr val="black"/>
                </a:solidFill>
                <a:latin typeface="Century Gothic" pitchFamily="34" charset="0"/>
              </a:rPr>
              <a:t>WHAT IT </a:t>
            </a:r>
            <a:r>
              <a:rPr lang="en-US" sz="2400" b="1" dirty="0" smtClean="0">
                <a:solidFill>
                  <a:prstClr val="black"/>
                </a:solidFill>
                <a:latin typeface="Century Gothic" pitchFamily="34" charset="0"/>
              </a:rPr>
              <a:t>INCLUDES</a:t>
            </a:r>
          </a:p>
          <a:p>
            <a:pPr algn="ctr"/>
            <a:endParaRPr lang="en-US" b="1" dirty="0">
              <a:solidFill>
                <a:prstClr val="black"/>
              </a:solidFill>
              <a:latin typeface="Century Gothic" pitchFamily="34" charset="0"/>
            </a:endParaRPr>
          </a:p>
          <a:p>
            <a:r>
              <a:rPr lang="en-US" sz="2000" dirty="0" smtClean="0">
                <a:solidFill>
                  <a:prstClr val="black"/>
                </a:solidFill>
                <a:latin typeface="Century Gothic" pitchFamily="34" charset="0"/>
              </a:rPr>
              <a:t>Specifies </a:t>
            </a:r>
            <a:r>
              <a:rPr lang="en-US" sz="2000" dirty="0">
                <a:solidFill>
                  <a:prstClr val="black"/>
                </a:solidFill>
                <a:latin typeface="Century Gothic" pitchFamily="34" charset="0"/>
              </a:rPr>
              <a:t>party and project</a:t>
            </a:r>
          </a:p>
          <a:p>
            <a:r>
              <a:rPr lang="en-US" sz="2000" dirty="0">
                <a:solidFill>
                  <a:prstClr val="black"/>
                </a:solidFill>
                <a:latin typeface="Century Gothic" pitchFamily="34" charset="0"/>
              </a:rPr>
              <a:t>Relationship of parties</a:t>
            </a:r>
          </a:p>
          <a:p>
            <a:r>
              <a:rPr lang="en-US" sz="2000" dirty="0">
                <a:solidFill>
                  <a:prstClr val="black"/>
                </a:solidFill>
                <a:latin typeface="Century Gothic" pitchFamily="34" charset="0"/>
              </a:rPr>
              <a:t>Proposal preparation</a:t>
            </a:r>
          </a:p>
          <a:p>
            <a:r>
              <a:rPr lang="en-US" sz="2000" dirty="0">
                <a:solidFill>
                  <a:prstClr val="black"/>
                </a:solidFill>
                <a:latin typeface="Century Gothic" pitchFamily="34" charset="0"/>
              </a:rPr>
              <a:t>Contract negotiation</a:t>
            </a:r>
          </a:p>
          <a:p>
            <a:r>
              <a:rPr lang="en-US" sz="2000" dirty="0">
                <a:solidFill>
                  <a:prstClr val="black"/>
                </a:solidFill>
                <a:latin typeface="Century Gothic" pitchFamily="34" charset="0"/>
              </a:rPr>
              <a:t>Confidentiality</a:t>
            </a:r>
          </a:p>
          <a:p>
            <a:r>
              <a:rPr lang="en-US" sz="2000" dirty="0">
                <a:solidFill>
                  <a:prstClr val="black"/>
                </a:solidFill>
                <a:latin typeface="Century Gothic" pitchFamily="34" charset="0"/>
              </a:rPr>
              <a:t>Protection of inventions</a:t>
            </a:r>
          </a:p>
          <a:p>
            <a:r>
              <a:rPr lang="en-US" sz="2000" dirty="0">
                <a:solidFill>
                  <a:prstClr val="black"/>
                </a:solidFill>
                <a:latin typeface="Century Gothic" pitchFamily="34" charset="0"/>
              </a:rPr>
              <a:t>Miscellaneous provision</a:t>
            </a:r>
          </a:p>
          <a:p>
            <a:r>
              <a:rPr lang="en-US" sz="2000" dirty="0">
                <a:solidFill>
                  <a:prstClr val="black"/>
                </a:solidFill>
                <a:latin typeface="Century Gothic" pitchFamily="34" charset="0"/>
              </a:rPr>
              <a:t>Appendix </a:t>
            </a:r>
          </a:p>
          <a:p>
            <a:endParaRPr lang="en-US" dirty="0">
              <a:solidFill>
                <a:prstClr val="black"/>
              </a:solidFill>
            </a:endParaRPr>
          </a:p>
        </p:txBody>
      </p:sp>
      <p:sp>
        <p:nvSpPr>
          <p:cNvPr id="8" name="TextBox 7"/>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GETTING STARTED</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7" name="Date Placeholder 6"/>
          <p:cNvSpPr>
            <a:spLocks noGrp="1"/>
          </p:cNvSpPr>
          <p:nvPr>
            <p:ph type="dt" sz="half" idx="10"/>
          </p:nvPr>
        </p:nvSpPr>
        <p:spPr/>
        <p:txBody>
          <a:bodyPr/>
          <a:lstStyle/>
          <a:p>
            <a:fld id="{8CE7B3E3-63C4-4426-A33D-BACBE3D66C3A}" type="datetime1">
              <a:rPr lang="en-US" smtClean="0">
                <a:solidFill>
                  <a:srgbClr val="F0A22E">
                    <a:shade val="75000"/>
                  </a:srgbClr>
                </a:solidFill>
              </a:rPr>
              <a:t>5/21/2012</a:t>
            </a:fld>
            <a:endParaRPr lang="en-US" dirty="0">
              <a:solidFill>
                <a:srgbClr val="F0A22E">
                  <a:shade val="75000"/>
                </a:srgbClr>
              </a:solidFill>
            </a:endParaRPr>
          </a:p>
        </p:txBody>
      </p:sp>
    </p:spTree>
    <p:extLst>
      <p:ext uri="{BB962C8B-B14F-4D97-AF65-F5344CB8AC3E}">
        <p14:creationId xmlns:p14="http://schemas.microsoft.com/office/powerpoint/2010/main" val="23627371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02835"/>
            <a:ext cx="8610600" cy="4602490"/>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Teaming agreement</a:t>
            </a:r>
            <a:endParaRPr lang="en-US" dirty="0"/>
          </a:p>
        </p:txBody>
      </p:sp>
      <p:sp>
        <p:nvSpPr>
          <p:cNvPr id="4" name="TextBox 3"/>
          <p:cNvSpPr txBox="1"/>
          <p:nvPr/>
        </p:nvSpPr>
        <p:spPr>
          <a:xfrm>
            <a:off x="4952198" y="4114800"/>
            <a:ext cx="3962400" cy="1569660"/>
          </a:xfrm>
          <a:prstGeom prst="rect">
            <a:avLst/>
          </a:prstGeom>
          <a:noFill/>
        </p:spPr>
        <p:txBody>
          <a:bodyPr wrap="square" rtlCol="0">
            <a:spAutoFit/>
          </a:bodyPr>
          <a:lstStyle/>
          <a:p>
            <a:pPr algn="ctr"/>
            <a:r>
              <a:rPr lang="en-US" sz="2400" b="1" dirty="0" smtClean="0">
                <a:solidFill>
                  <a:prstClr val="black"/>
                </a:solidFill>
                <a:latin typeface="Century Gothic" pitchFamily="34" charset="0"/>
              </a:rPr>
              <a:t>NOT </a:t>
            </a:r>
          </a:p>
          <a:p>
            <a:pPr algn="ctr"/>
            <a:r>
              <a:rPr lang="en-US" sz="2400" dirty="0" smtClean="0">
                <a:solidFill>
                  <a:prstClr val="black"/>
                </a:solidFill>
                <a:latin typeface="Century Gothic" pitchFamily="34" charset="0"/>
              </a:rPr>
              <a:t>a contractual</a:t>
            </a:r>
          </a:p>
          <a:p>
            <a:pPr algn="ctr"/>
            <a:r>
              <a:rPr lang="en-US" sz="2400" dirty="0">
                <a:solidFill>
                  <a:prstClr val="black"/>
                </a:solidFill>
                <a:latin typeface="Century Gothic" pitchFamily="34" charset="0"/>
              </a:rPr>
              <a:t>c</a:t>
            </a:r>
            <a:r>
              <a:rPr lang="en-US" sz="2400" dirty="0" smtClean="0">
                <a:solidFill>
                  <a:prstClr val="black"/>
                </a:solidFill>
                <a:latin typeface="Century Gothic" pitchFamily="34" charset="0"/>
              </a:rPr>
              <a:t>ommitment</a:t>
            </a:r>
          </a:p>
          <a:p>
            <a:pPr algn="ctr"/>
            <a:r>
              <a:rPr lang="en-US" sz="2400" dirty="0">
                <a:solidFill>
                  <a:prstClr val="black"/>
                </a:solidFill>
                <a:latin typeface="Century Gothic" pitchFamily="34" charset="0"/>
              </a:rPr>
              <a:t>o</a:t>
            </a:r>
            <a:r>
              <a:rPr lang="en-US" sz="2400" dirty="0" smtClean="0">
                <a:solidFill>
                  <a:prstClr val="black"/>
                </a:solidFill>
                <a:latin typeface="Century Gothic" pitchFamily="34" charset="0"/>
              </a:rPr>
              <a:t>f money</a:t>
            </a:r>
            <a:endParaRPr lang="en-US" sz="2400" dirty="0">
              <a:solidFill>
                <a:prstClr val="black"/>
              </a:solidFill>
              <a:latin typeface="Century Gothic" pitchFamily="34" charset="0"/>
            </a:endParaRPr>
          </a:p>
        </p:txBody>
      </p:sp>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GETTING STARTED</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3" name="Date Placeholder 2"/>
          <p:cNvSpPr>
            <a:spLocks noGrp="1"/>
          </p:cNvSpPr>
          <p:nvPr>
            <p:ph type="dt" sz="half" idx="10"/>
          </p:nvPr>
        </p:nvSpPr>
        <p:spPr/>
        <p:txBody>
          <a:bodyPr/>
          <a:lstStyle/>
          <a:p>
            <a:fld id="{67C16941-0664-410B-B66A-FDA126DB3836}" type="datetime1">
              <a:rPr lang="en-US" smtClean="0">
                <a:solidFill>
                  <a:srgbClr val="F0A22E">
                    <a:shade val="75000"/>
                  </a:srgbClr>
                </a:solidFill>
              </a:rPr>
              <a:t>5/21/2012</a:t>
            </a:fld>
            <a:endParaRPr lang="en-US" dirty="0">
              <a:solidFill>
                <a:srgbClr val="F0A22E">
                  <a:shade val="75000"/>
                </a:srgbClr>
              </a:solidFill>
            </a:endParaRPr>
          </a:p>
        </p:txBody>
      </p:sp>
    </p:spTree>
    <p:extLst>
      <p:ext uri="{BB962C8B-B14F-4D97-AF65-F5344CB8AC3E}">
        <p14:creationId xmlns:p14="http://schemas.microsoft.com/office/powerpoint/2010/main" val="16553466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 transfer agreement</a:t>
            </a:r>
            <a:endParaRPr lang="en-US" dirty="0"/>
          </a:p>
        </p:txBody>
      </p:sp>
      <p:sp>
        <p:nvSpPr>
          <p:cNvPr id="3" name="Content Placeholder 2"/>
          <p:cNvSpPr>
            <a:spLocks noGrp="1"/>
          </p:cNvSpPr>
          <p:nvPr>
            <p:ph idx="1"/>
          </p:nvPr>
        </p:nvSpPr>
        <p:spPr>
          <a:xfrm>
            <a:off x="304800" y="1554162"/>
            <a:ext cx="8610600" cy="4770437"/>
          </a:xfrm>
        </p:spPr>
        <p:txBody>
          <a:bodyPr>
            <a:normAutofit/>
          </a:bodyPr>
          <a:lstStyle/>
          <a:p>
            <a:pPr marL="0" indent="0">
              <a:buNone/>
            </a:pPr>
            <a:r>
              <a:rPr lang="en-US" sz="2400" b="1" dirty="0" smtClean="0">
                <a:latin typeface="Century Gothic" pitchFamily="34" charset="0"/>
              </a:rPr>
              <a:t>PURPOSE</a:t>
            </a:r>
            <a:endParaRPr lang="en-US" sz="2000" dirty="0" smtClean="0">
              <a:latin typeface="Century Gothic" pitchFamily="34" charset="0"/>
            </a:endParaRPr>
          </a:p>
          <a:p>
            <a:pPr marL="0" indent="0">
              <a:buNone/>
            </a:pPr>
            <a:endParaRPr lang="en-US" sz="2000" b="1" dirty="0" smtClean="0">
              <a:latin typeface="Century Gothic" pitchFamily="34" charset="0"/>
            </a:endParaRPr>
          </a:p>
          <a:p>
            <a:pPr>
              <a:buFont typeface="Wingdings" pitchFamily="2" charset="2"/>
              <a:buChar char="q"/>
            </a:pPr>
            <a:r>
              <a:rPr lang="en-US" sz="2000" dirty="0" smtClean="0">
                <a:latin typeface="Century Gothic" pitchFamily="34" charset="0"/>
              </a:rPr>
              <a:t>Governs the transfer of tangible research materials when the recipient intends to use it for his/her </a:t>
            </a:r>
          </a:p>
          <a:p>
            <a:pPr marL="0" indent="0">
              <a:buNone/>
            </a:pPr>
            <a:r>
              <a:rPr lang="en-US" sz="2000" dirty="0">
                <a:latin typeface="Century Gothic" pitchFamily="34" charset="0"/>
              </a:rPr>
              <a:t> </a:t>
            </a:r>
            <a:r>
              <a:rPr lang="en-US" sz="2000" dirty="0" smtClean="0">
                <a:latin typeface="Century Gothic" pitchFamily="34" charset="0"/>
              </a:rPr>
              <a:t>    own research purposes</a:t>
            </a:r>
          </a:p>
          <a:p>
            <a:pPr>
              <a:buFont typeface="Wingdings" pitchFamily="2" charset="2"/>
              <a:buChar char="q"/>
            </a:pPr>
            <a:r>
              <a:rPr lang="en-US" sz="2000" dirty="0" smtClean="0">
                <a:latin typeface="Century Gothic" pitchFamily="34" charset="0"/>
              </a:rPr>
              <a:t>Defines the rights of the provider and </a:t>
            </a:r>
          </a:p>
          <a:p>
            <a:pPr marL="0" indent="0">
              <a:buNone/>
            </a:pPr>
            <a:r>
              <a:rPr lang="en-US" sz="2000" dirty="0" smtClean="0">
                <a:latin typeface="Century Gothic" pitchFamily="34" charset="0"/>
              </a:rPr>
              <a:t>     recipient with respect to the material </a:t>
            </a:r>
          </a:p>
          <a:p>
            <a:pPr marL="0" indent="0">
              <a:buNone/>
            </a:pPr>
            <a:r>
              <a:rPr lang="en-US" sz="2000" dirty="0" smtClean="0">
                <a:latin typeface="Century Gothic" pitchFamily="34" charset="0"/>
              </a:rPr>
              <a:t>     and derivatives</a:t>
            </a:r>
          </a:p>
          <a:p>
            <a:pPr marL="0" indent="0">
              <a:buNone/>
            </a:pPr>
            <a:endParaRPr lang="en-US" sz="2400" dirty="0">
              <a:latin typeface="Century Gothic" pitchFamily="34"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560502"/>
            <a:ext cx="3429000" cy="3429000"/>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GETTING STARTED</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4" name="Date Placeholder 3"/>
          <p:cNvSpPr>
            <a:spLocks noGrp="1"/>
          </p:cNvSpPr>
          <p:nvPr>
            <p:ph type="dt" sz="half" idx="10"/>
          </p:nvPr>
        </p:nvSpPr>
        <p:spPr/>
        <p:txBody>
          <a:bodyPr/>
          <a:lstStyle/>
          <a:p>
            <a:fld id="{194E3215-2777-4AA8-8CEB-24CFC07F9CA4}" type="datetime1">
              <a:rPr lang="en-US" smtClean="0">
                <a:solidFill>
                  <a:srgbClr val="F0A22E">
                    <a:shade val="75000"/>
                  </a:srgbClr>
                </a:solidFill>
              </a:rPr>
              <a:t>5/21/2012</a:t>
            </a:fld>
            <a:endParaRPr lang="en-US" dirty="0">
              <a:solidFill>
                <a:srgbClr val="F0A22E">
                  <a:shade val="75000"/>
                </a:srgbClr>
              </a:solidFill>
            </a:endParaRPr>
          </a:p>
        </p:txBody>
      </p:sp>
    </p:spTree>
    <p:extLst>
      <p:ext uri="{BB962C8B-B14F-4D97-AF65-F5344CB8AC3E}">
        <p14:creationId xmlns:p14="http://schemas.microsoft.com/office/powerpoint/2010/main" val="22871506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400" b="1" dirty="0" smtClean="0">
                <a:latin typeface="Century Gothic" pitchFamily="34" charset="0"/>
              </a:rPr>
              <a:t>WHEN TO USE IT</a:t>
            </a:r>
            <a:endParaRPr lang="en-US" sz="2000" dirty="0" smtClean="0">
              <a:latin typeface="Century Gothic" pitchFamily="34" charset="0"/>
            </a:endParaRPr>
          </a:p>
          <a:p>
            <a:pPr marL="0" indent="0">
              <a:buNone/>
            </a:pPr>
            <a:endParaRPr lang="en-US" sz="2000" b="1" dirty="0" smtClean="0">
              <a:latin typeface="Century Gothic" pitchFamily="34" charset="0"/>
            </a:endParaRPr>
          </a:p>
          <a:p>
            <a:pPr>
              <a:buFont typeface="Wingdings" pitchFamily="2" charset="2"/>
              <a:buChar char="q"/>
            </a:pPr>
            <a:r>
              <a:rPr lang="en-US" sz="2000" dirty="0" smtClean="0">
                <a:latin typeface="Century Gothic" pitchFamily="34" charset="0"/>
              </a:rPr>
              <a:t>Transfer of biological materials</a:t>
            </a:r>
          </a:p>
          <a:p>
            <a:pPr lvl="1">
              <a:buFont typeface="Wingdings" pitchFamily="2" charset="2"/>
              <a:buChar char="q"/>
            </a:pPr>
            <a:r>
              <a:rPr lang="en-US" sz="1600" dirty="0" smtClean="0">
                <a:latin typeface="Century Gothic" pitchFamily="34" charset="0"/>
              </a:rPr>
              <a:t>Reagents, cell lines, plasmids</a:t>
            </a:r>
          </a:p>
          <a:p>
            <a:pPr>
              <a:buFont typeface="Wingdings" pitchFamily="2" charset="2"/>
              <a:buChar char="q"/>
            </a:pPr>
            <a:r>
              <a:rPr lang="en-US" sz="2000" dirty="0" smtClean="0">
                <a:latin typeface="Century Gothic" pitchFamily="34" charset="0"/>
              </a:rPr>
              <a:t>Biological Agreement</a:t>
            </a:r>
          </a:p>
          <a:p>
            <a:pPr marL="0" indent="0">
              <a:buNone/>
            </a:pPr>
            <a:r>
              <a:rPr lang="en-US" sz="2400" dirty="0" smtClean="0">
                <a:latin typeface="Century Gothic" pitchFamily="34" charset="0"/>
              </a:rPr>
              <a:t>					</a:t>
            </a:r>
            <a:endParaRPr lang="en-US" sz="2000" dirty="0" smtClean="0">
              <a:latin typeface="Century Gothic" pitchFamily="34" charset="0"/>
            </a:endParaRPr>
          </a:p>
          <a:p>
            <a:pPr>
              <a:buFont typeface="Wingdings" pitchFamily="2" charset="2"/>
              <a:buChar char="q"/>
            </a:pPr>
            <a:r>
              <a:rPr lang="en-US" sz="2000" dirty="0" smtClean="0">
                <a:latin typeface="Century Gothic" pitchFamily="34" charset="0"/>
              </a:rPr>
              <a:t>Transfer of other materials</a:t>
            </a:r>
          </a:p>
          <a:p>
            <a:pPr lvl="1">
              <a:buFont typeface="Wingdings" pitchFamily="2" charset="2"/>
              <a:buChar char="q"/>
            </a:pPr>
            <a:r>
              <a:rPr lang="en-US" sz="1600" dirty="0" smtClean="0">
                <a:latin typeface="Century Gothic" pitchFamily="34" charset="0"/>
              </a:rPr>
              <a:t>Chemical compounds</a:t>
            </a:r>
          </a:p>
          <a:p>
            <a:pPr lvl="1">
              <a:buFont typeface="Wingdings" pitchFamily="2" charset="2"/>
              <a:buChar char="q"/>
            </a:pPr>
            <a:r>
              <a:rPr lang="en-US" sz="1600" dirty="0" smtClean="0">
                <a:latin typeface="Century Gothic" pitchFamily="34" charset="0"/>
              </a:rPr>
              <a:t>Some types of software</a:t>
            </a:r>
          </a:p>
          <a:p>
            <a:pPr>
              <a:buFont typeface="Wingdings" pitchFamily="2" charset="2"/>
              <a:buChar char="q"/>
            </a:pPr>
            <a:r>
              <a:rPr lang="en-US" sz="2000" dirty="0" smtClean="0">
                <a:latin typeface="Century Gothic" pitchFamily="34" charset="0"/>
              </a:rPr>
              <a:t>Non-Biological Agreement</a:t>
            </a:r>
            <a:r>
              <a:rPr lang="en-US" sz="2000" dirty="0">
                <a:latin typeface="Century Gothic" pitchFamily="34" charset="0"/>
              </a:rPr>
              <a:t>	</a:t>
            </a:r>
            <a:r>
              <a:rPr lang="en-US" sz="2000" dirty="0" smtClean="0">
                <a:latin typeface="Century Gothic" pitchFamily="34" charset="0"/>
              </a:rPr>
              <a:t>				</a:t>
            </a:r>
            <a:endParaRPr lang="en-US" sz="2000" dirty="0">
              <a:latin typeface="Century Gothic" pitchFamily="34" charset="0"/>
            </a:endParaRPr>
          </a:p>
        </p:txBody>
      </p:sp>
      <p:sp>
        <p:nvSpPr>
          <p:cNvPr id="2" name="Title 1"/>
          <p:cNvSpPr>
            <a:spLocks noGrp="1"/>
          </p:cNvSpPr>
          <p:nvPr>
            <p:ph type="title"/>
          </p:nvPr>
        </p:nvSpPr>
        <p:spPr/>
        <p:txBody>
          <a:bodyPr/>
          <a:lstStyle/>
          <a:p>
            <a:r>
              <a:rPr lang="en-US" dirty="0" smtClean="0"/>
              <a:t>Material transfer agreement</a:t>
            </a:r>
            <a:endParaRPr lang="en-US" dirty="0"/>
          </a:p>
        </p:txBody>
      </p:sp>
      <p:pic>
        <p:nvPicPr>
          <p:cNvPr id="1126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599398"/>
            <a:ext cx="3038475" cy="4294378"/>
          </a:xfrm>
          <a:prstGeom prst="rect">
            <a:avLst/>
          </a:prstGeom>
          <a:noFill/>
          <a:ln>
            <a:noFill/>
          </a:ln>
          <a:effectLst/>
          <a:scene3d>
            <a:camera prst="perspectiveRelaxed"/>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GETTING STARTED</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4" name="Date Placeholder 3"/>
          <p:cNvSpPr>
            <a:spLocks noGrp="1"/>
          </p:cNvSpPr>
          <p:nvPr>
            <p:ph type="dt" sz="half" idx="10"/>
          </p:nvPr>
        </p:nvSpPr>
        <p:spPr/>
        <p:txBody>
          <a:bodyPr/>
          <a:lstStyle/>
          <a:p>
            <a:fld id="{5A1E39A1-6CA8-4457-8040-B91C87DD684A}" type="datetime1">
              <a:rPr lang="en-US" smtClean="0">
                <a:solidFill>
                  <a:srgbClr val="F0A22E">
                    <a:shade val="75000"/>
                  </a:srgbClr>
                </a:solidFill>
              </a:rPr>
              <a:t>5/21/2012</a:t>
            </a:fld>
            <a:endParaRPr lang="en-US" dirty="0">
              <a:solidFill>
                <a:srgbClr val="F0A22E">
                  <a:shade val="75000"/>
                </a:srgbClr>
              </a:solidFill>
            </a:endParaRPr>
          </a:p>
        </p:txBody>
      </p:sp>
    </p:spTree>
    <p:extLst>
      <p:ext uri="{BB962C8B-B14F-4D97-AF65-F5344CB8AC3E}">
        <p14:creationId xmlns:p14="http://schemas.microsoft.com/office/powerpoint/2010/main" val="856520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 transfer agreement</a:t>
            </a:r>
            <a:endParaRPr lang="en-US" dirty="0"/>
          </a:p>
        </p:txBody>
      </p:sp>
      <p:sp>
        <p:nvSpPr>
          <p:cNvPr id="3" name="Content Placeholder 2"/>
          <p:cNvSpPr>
            <a:spLocks noGrp="1"/>
          </p:cNvSpPr>
          <p:nvPr>
            <p:ph idx="1"/>
          </p:nvPr>
        </p:nvSpPr>
        <p:spPr>
          <a:xfrm>
            <a:off x="304800" y="1554163"/>
            <a:ext cx="2209800" cy="655638"/>
          </a:xfrm>
        </p:spPr>
        <p:txBody>
          <a:bodyPr>
            <a:normAutofit/>
          </a:bodyPr>
          <a:lstStyle/>
          <a:p>
            <a:pPr marL="0" indent="0">
              <a:buNone/>
            </a:pPr>
            <a:endParaRPr lang="en-US" sz="2000" b="1" dirty="0">
              <a:latin typeface="Century Gothic" pitchFamily="34" charset="0"/>
            </a:endParaRPr>
          </a:p>
          <a:p>
            <a:pPr marL="0" indent="0">
              <a:buNone/>
            </a:pPr>
            <a:endParaRPr lang="en-US" sz="2400" b="1" dirty="0" smtClean="0">
              <a:latin typeface="Century Gothic" pitchFamily="34" charset="0"/>
            </a:endParaRPr>
          </a:p>
          <a:p>
            <a:pPr marL="0" indent="0">
              <a:buNone/>
            </a:pPr>
            <a:endParaRPr lang="en-US" sz="2400" dirty="0">
              <a:latin typeface="Century Gothic" pitchFamily="34" charset="0"/>
            </a:endParaRPr>
          </a:p>
        </p:txBody>
      </p:sp>
      <p:sp>
        <p:nvSpPr>
          <p:cNvPr id="4" name="TextBox 3"/>
          <p:cNvSpPr txBox="1"/>
          <p:nvPr/>
        </p:nvSpPr>
        <p:spPr>
          <a:xfrm>
            <a:off x="4989897" y="2057400"/>
            <a:ext cx="3810000" cy="2123658"/>
          </a:xfrm>
          <a:prstGeom prst="rect">
            <a:avLst/>
          </a:prstGeom>
          <a:noFill/>
        </p:spPr>
        <p:txBody>
          <a:bodyPr wrap="square" rtlCol="0">
            <a:spAutoFit/>
          </a:bodyPr>
          <a:lstStyle/>
          <a:p>
            <a:pPr algn="ctr"/>
            <a:r>
              <a:rPr lang="en-US" sz="2400" b="1" dirty="0" smtClean="0">
                <a:solidFill>
                  <a:prstClr val="black"/>
                </a:solidFill>
                <a:latin typeface="Century Gothic" pitchFamily="34" charset="0"/>
              </a:rPr>
              <a:t>WHAT IT INCLUDES</a:t>
            </a:r>
          </a:p>
          <a:p>
            <a:endParaRPr lang="en-US" dirty="0" smtClean="0">
              <a:solidFill>
                <a:prstClr val="black"/>
              </a:solidFill>
              <a:latin typeface="Century Gothic" pitchFamily="34" charset="0"/>
            </a:endParaRPr>
          </a:p>
          <a:p>
            <a:pPr algn="ctr"/>
            <a:r>
              <a:rPr lang="en-US" dirty="0" smtClean="0">
                <a:solidFill>
                  <a:prstClr val="black"/>
                </a:solidFill>
                <a:latin typeface="Century Gothic" pitchFamily="34" charset="0"/>
              </a:rPr>
              <a:t>Definitions</a:t>
            </a:r>
          </a:p>
          <a:p>
            <a:pPr algn="ctr"/>
            <a:r>
              <a:rPr lang="en-US" dirty="0" smtClean="0">
                <a:solidFill>
                  <a:prstClr val="black"/>
                </a:solidFill>
                <a:latin typeface="Century Gothic" pitchFamily="34" charset="0"/>
              </a:rPr>
              <a:t>Intended use</a:t>
            </a:r>
          </a:p>
          <a:p>
            <a:pPr algn="ctr"/>
            <a:r>
              <a:rPr lang="en-US" dirty="0" smtClean="0">
                <a:solidFill>
                  <a:prstClr val="black"/>
                </a:solidFill>
                <a:latin typeface="Century Gothic" pitchFamily="34" charset="0"/>
              </a:rPr>
              <a:t>Ownership rights</a:t>
            </a:r>
          </a:p>
          <a:p>
            <a:pPr algn="ctr"/>
            <a:r>
              <a:rPr lang="en-US" dirty="0" smtClean="0">
                <a:solidFill>
                  <a:prstClr val="black"/>
                </a:solidFill>
                <a:latin typeface="Century Gothic" pitchFamily="34" charset="0"/>
              </a:rPr>
              <a:t>Termination</a:t>
            </a:r>
          </a:p>
          <a:p>
            <a:pPr algn="ctr"/>
            <a:r>
              <a:rPr lang="en-US" dirty="0" smtClean="0">
                <a:solidFill>
                  <a:prstClr val="black"/>
                </a:solidFill>
                <a:latin typeface="Century Gothic" pitchFamily="34" charset="0"/>
              </a:rPr>
              <a:t>Miscellaneous provisions</a:t>
            </a:r>
            <a:endParaRPr lang="en-US" dirty="0">
              <a:solidFill>
                <a:prstClr val="black"/>
              </a:solidFill>
              <a:latin typeface="Century Gothic" pitchFamily="34"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843087"/>
            <a:ext cx="5012782" cy="3338513"/>
          </a:xfrm>
          <a:prstGeom prst="rect">
            <a:avLst/>
          </a:prstGeom>
          <a:noFill/>
          <a:ln>
            <a:noFill/>
          </a:ln>
          <a:effectLst>
            <a:outerShdw dist="35921" dir="2700000" algn="ctr" rotWithShape="0">
              <a:schemeClr val="bg2"/>
            </a:outerShdw>
            <a:softEdge rad="635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GETTING STARTED</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5" name="Date Placeholder 4"/>
          <p:cNvSpPr>
            <a:spLocks noGrp="1"/>
          </p:cNvSpPr>
          <p:nvPr>
            <p:ph type="dt" sz="half" idx="10"/>
          </p:nvPr>
        </p:nvSpPr>
        <p:spPr/>
        <p:txBody>
          <a:bodyPr/>
          <a:lstStyle/>
          <a:p>
            <a:fld id="{E66C570C-CFCE-475A-B41A-404781682114}" type="datetime1">
              <a:rPr lang="en-US" smtClean="0">
                <a:solidFill>
                  <a:srgbClr val="F0A22E">
                    <a:shade val="75000"/>
                  </a:srgbClr>
                </a:solidFill>
              </a:rPr>
              <a:t>5/21/2012</a:t>
            </a:fld>
            <a:endParaRPr lang="en-US" dirty="0">
              <a:solidFill>
                <a:srgbClr val="F0A22E">
                  <a:shade val="75000"/>
                </a:srgbClr>
              </a:solidFill>
            </a:endParaRPr>
          </a:p>
        </p:txBody>
      </p:sp>
    </p:spTree>
    <p:extLst>
      <p:ext uri="{BB962C8B-B14F-4D97-AF65-F5344CB8AC3E}">
        <p14:creationId xmlns:p14="http://schemas.microsoft.com/office/powerpoint/2010/main" val="7415519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3" y="6477000"/>
            <a:ext cx="8915400" cy="369332"/>
          </a:xfrm>
          <a:prstGeom prst="rect">
            <a:avLst/>
          </a:prstGeom>
          <a:noFill/>
        </p:spPr>
        <p:txBody>
          <a:bodyPr wrap="square" rtlCol="0">
            <a:spAutoFit/>
          </a:bodyPr>
          <a:lstStyle/>
          <a:p>
            <a:pPr algn="ctr"/>
            <a:r>
              <a:rPr lang="en-US" b="1" dirty="0" smtClean="0">
                <a:solidFill>
                  <a:srgbClr val="C17529">
                    <a:lumMod val="50000"/>
                  </a:srgbClr>
                </a:solidFill>
                <a:effectLst>
                  <a:outerShdw blurRad="38100" dist="38100" dir="2700000" algn="tl">
                    <a:srgbClr val="000000">
                      <a:alpha val="43137"/>
                    </a:srgbClr>
                  </a:outerShdw>
                </a:effectLst>
                <a:latin typeface="Century Gothic" pitchFamily="34" charset="0"/>
              </a:rPr>
              <a:t>GETTING STARTED</a:t>
            </a:r>
            <a:endParaRPr lang="en-US" b="1" dirty="0">
              <a:solidFill>
                <a:srgbClr val="C17529">
                  <a:lumMod val="50000"/>
                </a:srgb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rgbClr val="C17529"/>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rgbClr val="C17529"/>
              </a:solidFill>
              <a:effectLst>
                <a:outerShdw blurRad="38100" dist="38100" dir="2700000" algn="tl">
                  <a:srgbClr val="000000">
                    <a:alpha val="43137"/>
                  </a:srgbClr>
                </a:outerShdw>
              </a:effectLst>
              <a:latin typeface="Century Gothic" pitchFamily="34" charset="0"/>
            </a:endParaRPr>
          </a:p>
        </p:txBody>
      </p:sp>
      <p:sp>
        <p:nvSpPr>
          <p:cNvPr id="15" name="TextBox 14"/>
          <p:cNvSpPr txBox="1"/>
          <p:nvPr/>
        </p:nvSpPr>
        <p:spPr>
          <a:xfrm>
            <a:off x="762000" y="306016"/>
            <a:ext cx="6934200" cy="646331"/>
          </a:xfrm>
          <a:prstGeom prst="rect">
            <a:avLst/>
          </a:prstGeom>
          <a:noFill/>
        </p:spPr>
        <p:txBody>
          <a:bodyPr wrap="square" rtlCol="0">
            <a:spAutoFit/>
          </a:bodyPr>
          <a:lstStyle/>
          <a:p>
            <a:pPr marL="228600" algn="ctr">
              <a:tabLst>
                <a:tab pos="292100" algn="l"/>
                <a:tab pos="571500" algn="l"/>
              </a:tabLst>
            </a:pPr>
            <a:r>
              <a:rPr lang="en-US" sz="3600" b="1" dirty="0">
                <a:solidFill>
                  <a:srgbClr val="C17529"/>
                </a:solidFill>
                <a:effectLst>
                  <a:outerShdw blurRad="38100" dist="38100" dir="2700000" algn="tl">
                    <a:srgbClr val="000000">
                      <a:alpha val="43137"/>
                    </a:srgbClr>
                  </a:outerShdw>
                </a:effectLst>
                <a:latin typeface="Century Gothic" pitchFamily="34" charset="0"/>
              </a:rPr>
              <a:t>General Business</a:t>
            </a:r>
          </a:p>
        </p:txBody>
      </p:sp>
      <p:sp>
        <p:nvSpPr>
          <p:cNvPr id="2" name="TextBox 1"/>
          <p:cNvSpPr txBox="1"/>
          <p:nvPr/>
        </p:nvSpPr>
        <p:spPr>
          <a:xfrm>
            <a:off x="228600" y="1219202"/>
            <a:ext cx="8763000" cy="1200329"/>
          </a:xfrm>
          <a:prstGeom prst="rect">
            <a:avLst/>
          </a:prstGeom>
          <a:noFill/>
        </p:spPr>
        <p:txBody>
          <a:bodyPr wrap="square" rtlCol="0">
            <a:spAutoFit/>
          </a:bodyPr>
          <a:lstStyle/>
          <a:p>
            <a:pPr algn="ctr"/>
            <a:r>
              <a:rPr lang="en-US" sz="2400" b="1" dirty="0" smtClean="0">
                <a:solidFill>
                  <a:prstClr val="black"/>
                </a:solidFill>
                <a:latin typeface="Century Gothic" pitchFamily="34" charset="0"/>
              </a:rPr>
              <a:t>Interested in Certification?</a:t>
            </a:r>
          </a:p>
          <a:p>
            <a:pPr algn="ctr"/>
            <a:r>
              <a:rPr lang="en-US" sz="2400" b="1" dirty="0" smtClean="0">
                <a:solidFill>
                  <a:prstClr val="black"/>
                </a:solidFill>
                <a:latin typeface="Century Gothic" pitchFamily="34" charset="0"/>
              </a:rPr>
              <a:t>Want to Be a Certified Research Administrator?</a:t>
            </a:r>
          </a:p>
          <a:p>
            <a:pPr algn="ctr"/>
            <a:r>
              <a:rPr lang="en-US" sz="2400" b="1" dirty="0" smtClean="0">
                <a:solidFill>
                  <a:prstClr val="black"/>
                </a:solidFill>
                <a:latin typeface="Century Gothic" pitchFamily="34" charset="0"/>
                <a:hlinkClick r:id="rId3"/>
              </a:rPr>
              <a:t>http</a:t>
            </a:r>
            <a:r>
              <a:rPr lang="en-US" sz="2400" b="1" dirty="0">
                <a:solidFill>
                  <a:prstClr val="black"/>
                </a:solidFill>
                <a:latin typeface="Century Gothic" pitchFamily="34" charset="0"/>
                <a:hlinkClick r:id="rId3"/>
              </a:rPr>
              <a:t>://www.cra-cert.org</a:t>
            </a:r>
            <a:r>
              <a:rPr lang="en-US" sz="2400" b="1" dirty="0" smtClean="0">
                <a:solidFill>
                  <a:prstClr val="black"/>
                </a:solidFill>
                <a:latin typeface="Century Gothic" pitchFamily="34" charset="0"/>
                <a:hlinkClick r:id="rId3"/>
              </a:rPr>
              <a:t>/</a:t>
            </a:r>
            <a:endParaRPr lang="en-US" sz="2400" b="1" dirty="0" smtClean="0">
              <a:solidFill>
                <a:prstClr val="black"/>
              </a:solidFill>
              <a:latin typeface="Century Gothic" pitchFamily="34" charset="0"/>
            </a:endParaRPr>
          </a:p>
        </p:txBody>
      </p:sp>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85215" y="2667001"/>
            <a:ext cx="2849772" cy="227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217713" y="5181602"/>
            <a:ext cx="8763000" cy="830997"/>
          </a:xfrm>
          <a:prstGeom prst="rect">
            <a:avLst/>
          </a:prstGeom>
          <a:noFill/>
        </p:spPr>
        <p:txBody>
          <a:bodyPr wrap="square" rtlCol="0">
            <a:spAutoFit/>
          </a:bodyPr>
          <a:lstStyle/>
          <a:p>
            <a:pPr algn="ctr"/>
            <a:r>
              <a:rPr lang="en-US" sz="2400" b="1" dirty="0" smtClean="0">
                <a:solidFill>
                  <a:prstClr val="black"/>
                </a:solidFill>
                <a:latin typeface="Century Gothic" pitchFamily="34" charset="0"/>
              </a:rPr>
              <a:t>Email Doshie Walker to let her know that you are interested in the participating in the CRA Study Group!</a:t>
            </a:r>
          </a:p>
        </p:txBody>
      </p:sp>
      <p:sp>
        <p:nvSpPr>
          <p:cNvPr id="3" name="Date Placeholder 2"/>
          <p:cNvSpPr>
            <a:spLocks noGrp="1"/>
          </p:cNvSpPr>
          <p:nvPr>
            <p:ph type="dt" sz="half" idx="10"/>
          </p:nvPr>
        </p:nvSpPr>
        <p:spPr/>
        <p:txBody>
          <a:bodyPr/>
          <a:lstStyle/>
          <a:p>
            <a:fld id="{4993DB18-0561-4846-B6EE-D23F37D2C639}" type="datetime1">
              <a:rPr lang="en-US" smtClean="0">
                <a:solidFill>
                  <a:srgbClr val="F0A22E">
                    <a:shade val="75000"/>
                  </a:srgbClr>
                </a:solidFill>
              </a:rPr>
              <a:t>5/21/2012</a:t>
            </a:fld>
            <a:endParaRPr lang="en-US" dirty="0">
              <a:solidFill>
                <a:srgbClr val="F0A22E">
                  <a:shade val="75000"/>
                </a:srgbClr>
              </a:solidFill>
            </a:endParaRPr>
          </a:p>
        </p:txBody>
      </p:sp>
    </p:spTree>
    <p:extLst>
      <p:ext uri="{BB962C8B-B14F-4D97-AF65-F5344CB8AC3E}">
        <p14:creationId xmlns:p14="http://schemas.microsoft.com/office/powerpoint/2010/main" val="395461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lgn="ctr">
              <a:buNone/>
            </a:pPr>
            <a:r>
              <a:rPr lang="en-US" sz="2400" b="1" dirty="0" smtClean="0">
                <a:latin typeface="Century Gothic" pitchFamily="34" charset="0"/>
              </a:rPr>
              <a:t>THREE TYPES OF MATERIAL TRANSFER SITUATIONS</a:t>
            </a:r>
            <a:endParaRPr lang="en-US" sz="2000" dirty="0" smtClean="0">
              <a:latin typeface="Century Gothic" pitchFamily="34" charset="0"/>
            </a:endParaRPr>
          </a:p>
          <a:p>
            <a:pPr marL="0" indent="0">
              <a:buNone/>
            </a:pPr>
            <a:endParaRPr lang="en-US" sz="2000" dirty="0">
              <a:latin typeface="Century Gothic" pitchFamily="34" charset="0"/>
            </a:endParaRPr>
          </a:p>
          <a:p>
            <a:pPr marL="0" indent="0">
              <a:buNone/>
            </a:pPr>
            <a:r>
              <a:rPr lang="en-US" sz="2000" dirty="0" smtClean="0">
                <a:latin typeface="Century Gothic" pitchFamily="34" charset="0"/>
              </a:rPr>
              <a:t>				         Transfer between UCF and 					         another academic institution</a:t>
            </a:r>
          </a:p>
          <a:p>
            <a:pPr marL="0" indent="0">
              <a:buNone/>
            </a:pPr>
            <a:r>
              <a:rPr lang="en-US" sz="2000" dirty="0" smtClean="0">
                <a:latin typeface="Century Gothic" pitchFamily="34" charset="0"/>
              </a:rPr>
              <a:t>					UBMTA</a:t>
            </a:r>
          </a:p>
          <a:p>
            <a:pPr marL="0" indent="0">
              <a:buNone/>
            </a:pPr>
            <a:endParaRPr lang="en-US" sz="2000" dirty="0">
              <a:latin typeface="Century Gothic" pitchFamily="34" charset="0"/>
            </a:endParaRPr>
          </a:p>
          <a:p>
            <a:pPr marL="0" indent="0">
              <a:buNone/>
            </a:pPr>
            <a:r>
              <a:rPr lang="en-US" sz="2000" dirty="0" smtClean="0">
                <a:latin typeface="Century Gothic" pitchFamily="34" charset="0"/>
              </a:rPr>
              <a:t>				</a:t>
            </a:r>
            <a:r>
              <a:rPr lang="en-US" sz="2000" dirty="0">
                <a:latin typeface="Century Gothic" pitchFamily="34" charset="0"/>
              </a:rPr>
              <a:t> </a:t>
            </a:r>
            <a:r>
              <a:rPr lang="en-US" sz="2000" dirty="0" smtClean="0">
                <a:latin typeface="Century Gothic" pitchFamily="34" charset="0"/>
              </a:rPr>
              <a:t>        Transfer from industry to UCF</a:t>
            </a:r>
          </a:p>
          <a:p>
            <a:pPr marL="0" indent="0">
              <a:buNone/>
            </a:pPr>
            <a:r>
              <a:rPr lang="en-US" sz="2000" dirty="0" smtClean="0">
                <a:latin typeface="Century Gothic" pitchFamily="34" charset="0"/>
              </a:rPr>
              <a:t>					Usually with many restrictions 						that must be negotiated</a:t>
            </a:r>
          </a:p>
          <a:p>
            <a:pPr marL="0" indent="0">
              <a:buNone/>
            </a:pPr>
            <a:endParaRPr lang="en-US" sz="2000" dirty="0" smtClean="0">
              <a:latin typeface="Century Gothic" pitchFamily="34" charset="0"/>
            </a:endParaRPr>
          </a:p>
          <a:p>
            <a:pPr marL="0" indent="0">
              <a:buNone/>
            </a:pPr>
            <a:r>
              <a:rPr lang="en-US" sz="2000" dirty="0" smtClean="0">
                <a:latin typeface="Century Gothic" pitchFamily="34" charset="0"/>
              </a:rPr>
              <a:t>				         Transfer from UCF to industry 						UCF template is used and 						negotiated</a:t>
            </a:r>
            <a:endParaRPr lang="en-US" sz="2000" b="1" dirty="0">
              <a:latin typeface="Century Gothic" pitchFamily="34" charset="0"/>
            </a:endParaRPr>
          </a:p>
          <a:p>
            <a:pPr marL="0" indent="0">
              <a:buNone/>
            </a:pPr>
            <a:endParaRPr lang="en-US" sz="2400" b="1" dirty="0" smtClean="0">
              <a:latin typeface="Century Gothic" pitchFamily="34" charset="0"/>
            </a:endParaRPr>
          </a:p>
        </p:txBody>
      </p:sp>
      <p:pic>
        <p:nvPicPr>
          <p:cNvPr id="13314"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4361" y="2743200"/>
            <a:ext cx="4338198"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Material transfer agreement</a:t>
            </a:r>
            <a:endParaRPr lang="en-US" dirty="0"/>
          </a:p>
        </p:txBody>
      </p:sp>
      <p:sp>
        <p:nvSpPr>
          <p:cNvPr id="5" name="TextBox 4"/>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GETTING STARTED</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4" name="Date Placeholder 3"/>
          <p:cNvSpPr>
            <a:spLocks noGrp="1"/>
          </p:cNvSpPr>
          <p:nvPr>
            <p:ph type="dt" sz="half" idx="10"/>
          </p:nvPr>
        </p:nvSpPr>
        <p:spPr/>
        <p:txBody>
          <a:bodyPr/>
          <a:lstStyle/>
          <a:p>
            <a:fld id="{83279F70-A143-4412-ABC9-591EA695D6EB}" type="datetime1">
              <a:rPr lang="en-US" smtClean="0">
                <a:solidFill>
                  <a:srgbClr val="F0A22E">
                    <a:shade val="75000"/>
                  </a:srgbClr>
                </a:solidFill>
              </a:rPr>
              <a:t>5/21/2012</a:t>
            </a:fld>
            <a:endParaRPr lang="en-US" dirty="0">
              <a:solidFill>
                <a:srgbClr val="F0A22E">
                  <a:shade val="75000"/>
                </a:srgbClr>
              </a:solidFill>
            </a:endParaRPr>
          </a:p>
        </p:txBody>
      </p:sp>
    </p:spTree>
    <p:extLst>
      <p:ext uri="{BB962C8B-B14F-4D97-AF65-F5344CB8AC3E}">
        <p14:creationId xmlns:p14="http://schemas.microsoft.com/office/powerpoint/2010/main" val="30033149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 transfer agreement</a:t>
            </a:r>
            <a:endParaRPr lang="en-US" dirty="0"/>
          </a:p>
        </p:txBody>
      </p:sp>
      <p:sp>
        <p:nvSpPr>
          <p:cNvPr id="3" name="Content Placeholder 2"/>
          <p:cNvSpPr>
            <a:spLocks noGrp="1"/>
          </p:cNvSpPr>
          <p:nvPr>
            <p:ph idx="1"/>
          </p:nvPr>
        </p:nvSpPr>
        <p:spPr/>
        <p:txBody>
          <a:bodyPr>
            <a:normAutofit/>
          </a:bodyPr>
          <a:lstStyle/>
          <a:p>
            <a:pPr marL="0" indent="0">
              <a:buNone/>
            </a:pPr>
            <a:r>
              <a:rPr lang="en-US" sz="2400" b="1" dirty="0" smtClean="0">
                <a:latin typeface="Century Gothic" pitchFamily="34" charset="0"/>
              </a:rPr>
              <a:t>TRANSFERS AND COMPLIANCE</a:t>
            </a:r>
            <a:endParaRPr lang="en-US" sz="2000" dirty="0" smtClean="0">
              <a:latin typeface="Century Gothic" pitchFamily="34" charset="0"/>
            </a:endParaRPr>
          </a:p>
          <a:p>
            <a:pPr marL="0" indent="0">
              <a:buNone/>
            </a:pPr>
            <a:endParaRPr lang="en-US" sz="2000" b="1" dirty="0">
              <a:latin typeface="Century Gothic" pitchFamily="34" charset="0"/>
            </a:endParaRPr>
          </a:p>
          <a:p>
            <a:pPr>
              <a:buFont typeface="Wingdings" pitchFamily="2" charset="2"/>
              <a:buChar char="q"/>
            </a:pPr>
            <a:r>
              <a:rPr lang="en-US" sz="2000" dirty="0" smtClean="0">
                <a:latin typeface="Century Gothic" pitchFamily="34" charset="0"/>
              </a:rPr>
              <a:t>IACUC – Live animals or custom antibodies</a:t>
            </a:r>
          </a:p>
          <a:p>
            <a:pPr>
              <a:buFont typeface="Wingdings" pitchFamily="2" charset="2"/>
              <a:buChar char="q"/>
            </a:pPr>
            <a:r>
              <a:rPr lang="en-US" sz="2000" dirty="0" smtClean="0">
                <a:latin typeface="Century Gothic" pitchFamily="34" charset="0"/>
              </a:rPr>
              <a:t>IRB – Human Tissue</a:t>
            </a:r>
          </a:p>
          <a:p>
            <a:pPr>
              <a:buFont typeface="Wingdings" pitchFamily="2" charset="2"/>
              <a:buChar char="q"/>
            </a:pPr>
            <a:r>
              <a:rPr lang="en-US" sz="2000" dirty="0" smtClean="0">
                <a:latin typeface="Century Gothic" pitchFamily="34" charset="0"/>
              </a:rPr>
              <a:t>Environmental Health &amp; Safety – Hazardous materials and/or select agents</a:t>
            </a:r>
            <a:endParaRPr lang="en-US" sz="2400" dirty="0">
              <a:latin typeface="Century Gothic" pitchFamily="34" charset="0"/>
            </a:endParaRPr>
          </a:p>
        </p:txBody>
      </p:sp>
      <p:pic>
        <p:nvPicPr>
          <p:cNvPr id="1028" name="Picture 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05075" y="3581400"/>
            <a:ext cx="3886200" cy="2545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GETTING STARTED</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4" name="Date Placeholder 3"/>
          <p:cNvSpPr>
            <a:spLocks noGrp="1"/>
          </p:cNvSpPr>
          <p:nvPr>
            <p:ph type="dt" sz="half" idx="10"/>
          </p:nvPr>
        </p:nvSpPr>
        <p:spPr/>
        <p:txBody>
          <a:bodyPr/>
          <a:lstStyle/>
          <a:p>
            <a:fld id="{029B5800-9F72-4C89-88EC-F57DDE4A4728}" type="datetime1">
              <a:rPr lang="en-US" smtClean="0">
                <a:solidFill>
                  <a:srgbClr val="F0A22E">
                    <a:shade val="75000"/>
                  </a:srgbClr>
                </a:solidFill>
              </a:rPr>
              <a:t>5/21/2012</a:t>
            </a:fld>
            <a:endParaRPr lang="en-US" dirty="0">
              <a:solidFill>
                <a:srgbClr val="F0A22E">
                  <a:shade val="75000"/>
                </a:srgbClr>
              </a:solidFill>
            </a:endParaRPr>
          </a:p>
        </p:txBody>
      </p:sp>
    </p:spTree>
    <p:extLst>
      <p:ext uri="{BB962C8B-B14F-4D97-AF65-F5344CB8AC3E}">
        <p14:creationId xmlns:p14="http://schemas.microsoft.com/office/powerpoint/2010/main" val="7978779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066800" y="152400"/>
            <a:ext cx="6248400" cy="7706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p:txBody>
          <a:bodyPr>
            <a:normAutofit/>
          </a:bodyPr>
          <a:lstStyle/>
          <a:p>
            <a:pPr marL="0" indent="0">
              <a:buNone/>
            </a:pPr>
            <a:r>
              <a:rPr lang="en-US" sz="2400" b="1" dirty="0" smtClean="0">
                <a:latin typeface="Century Gothic" pitchFamily="34" charset="0"/>
              </a:rPr>
              <a:t>PURPOSE</a:t>
            </a:r>
            <a:endParaRPr lang="en-US" sz="2000" dirty="0">
              <a:latin typeface="Century Gothic" pitchFamily="34" charset="0"/>
            </a:endParaRPr>
          </a:p>
          <a:p>
            <a:pPr marL="0" indent="0">
              <a:buNone/>
            </a:pPr>
            <a:endParaRPr lang="en-US" sz="2000" dirty="0">
              <a:latin typeface="Century Gothic" pitchFamily="34" charset="0"/>
            </a:endParaRPr>
          </a:p>
          <a:p>
            <a:pPr marL="0" indent="0">
              <a:buNone/>
            </a:pPr>
            <a:r>
              <a:rPr lang="en-US" sz="2000" dirty="0" smtClean="0">
                <a:latin typeface="Century Gothic" pitchFamily="34" charset="0"/>
              </a:rPr>
              <a:t>Between a small business and partnering research institution to allocate:</a:t>
            </a:r>
            <a:endParaRPr lang="en-US" sz="1800" dirty="0" smtClean="0">
              <a:latin typeface="Century Gothic" pitchFamily="34" charset="0"/>
            </a:endParaRPr>
          </a:p>
          <a:p>
            <a:pPr>
              <a:buFont typeface="Wingdings" pitchFamily="2" charset="2"/>
              <a:buChar char="q"/>
            </a:pPr>
            <a:r>
              <a:rPr lang="en-US" sz="1800" dirty="0" smtClean="0">
                <a:latin typeface="Century Gothic" pitchFamily="34" charset="0"/>
              </a:rPr>
              <a:t>Intellectual property righ</a:t>
            </a:r>
            <a:r>
              <a:rPr lang="en-US" sz="2000" dirty="0" smtClean="0">
                <a:latin typeface="Century Gothic" pitchFamily="34" charset="0"/>
              </a:rPr>
              <a:t>ts</a:t>
            </a:r>
          </a:p>
          <a:p>
            <a:pPr>
              <a:buFont typeface="Wingdings" pitchFamily="2" charset="2"/>
              <a:buChar char="q"/>
            </a:pPr>
            <a:r>
              <a:rPr lang="en-US" sz="2000" dirty="0" smtClean="0">
                <a:latin typeface="Century Gothic" pitchFamily="34" charset="0"/>
              </a:rPr>
              <a:t>Rights to carry out follow-on research, development, or commercialization</a:t>
            </a:r>
          </a:p>
        </p:txBody>
      </p:sp>
      <p:sp>
        <p:nvSpPr>
          <p:cNvPr id="2" name="Title 1"/>
          <p:cNvSpPr>
            <a:spLocks noGrp="1"/>
          </p:cNvSpPr>
          <p:nvPr>
            <p:ph type="title"/>
          </p:nvPr>
        </p:nvSpPr>
        <p:spPr/>
        <p:txBody>
          <a:bodyPr/>
          <a:lstStyle/>
          <a:p>
            <a:r>
              <a:rPr lang="en-US" dirty="0" smtClean="0"/>
              <a:t>Allocation of rights agreement</a:t>
            </a:r>
            <a:endParaRPr lang="en-US" dirty="0"/>
          </a:p>
        </p:txBody>
      </p:sp>
      <p:sp>
        <p:nvSpPr>
          <p:cNvPr id="5" name="TextBox 4"/>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GETTING STARTED</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4" name="Date Placeholder 3"/>
          <p:cNvSpPr>
            <a:spLocks noGrp="1"/>
          </p:cNvSpPr>
          <p:nvPr>
            <p:ph type="dt" sz="half" idx="10"/>
          </p:nvPr>
        </p:nvSpPr>
        <p:spPr/>
        <p:txBody>
          <a:bodyPr/>
          <a:lstStyle/>
          <a:p>
            <a:fld id="{4A053922-A02B-419B-ACD3-FA33E3DB77FD}" type="datetime1">
              <a:rPr lang="en-US" smtClean="0">
                <a:solidFill>
                  <a:srgbClr val="F0A22E">
                    <a:shade val="75000"/>
                  </a:srgbClr>
                </a:solidFill>
              </a:rPr>
              <a:t>5/21/2012</a:t>
            </a:fld>
            <a:endParaRPr lang="en-US" dirty="0">
              <a:solidFill>
                <a:srgbClr val="F0A22E">
                  <a:shade val="75000"/>
                </a:srgbClr>
              </a:solidFill>
            </a:endParaRPr>
          </a:p>
        </p:txBody>
      </p:sp>
    </p:spTree>
    <p:extLst>
      <p:ext uri="{BB962C8B-B14F-4D97-AF65-F5344CB8AC3E}">
        <p14:creationId xmlns:p14="http://schemas.microsoft.com/office/powerpoint/2010/main" val="26477457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Allocation of rights agreement</a:t>
            </a:r>
            <a:endParaRPr lang="en-US" dirty="0"/>
          </a:p>
        </p:txBody>
      </p:sp>
      <p:sp>
        <p:nvSpPr>
          <p:cNvPr id="3" name="Content Placeholder 2"/>
          <p:cNvSpPr>
            <a:spLocks noGrp="1"/>
          </p:cNvSpPr>
          <p:nvPr>
            <p:ph idx="1"/>
          </p:nvPr>
        </p:nvSpPr>
        <p:spPr/>
        <p:txBody>
          <a:bodyPr>
            <a:normAutofit/>
          </a:bodyPr>
          <a:lstStyle/>
          <a:p>
            <a:pPr marL="0" indent="0">
              <a:buNone/>
            </a:pPr>
            <a:r>
              <a:rPr lang="en-US" sz="2400" b="1" dirty="0" smtClean="0">
                <a:latin typeface="Century Gothic" pitchFamily="34" charset="0"/>
              </a:rPr>
              <a:t>WHEN TO USE IT</a:t>
            </a:r>
            <a:endParaRPr lang="en-US" sz="2000" dirty="0">
              <a:latin typeface="Century Gothic" pitchFamily="34" charset="0"/>
            </a:endParaRPr>
          </a:p>
          <a:p>
            <a:pPr marL="0" indent="0">
              <a:buNone/>
            </a:pPr>
            <a:endParaRPr lang="en-US" sz="2000" b="1" dirty="0" smtClean="0">
              <a:latin typeface="Century Gothic" pitchFamily="34" charset="0"/>
            </a:endParaRPr>
          </a:p>
          <a:p>
            <a:pPr>
              <a:buFont typeface="Wingdings" pitchFamily="2" charset="2"/>
              <a:buChar char="q"/>
            </a:pPr>
            <a:r>
              <a:rPr lang="en-US" sz="2000" dirty="0" smtClean="0">
                <a:latin typeface="Century Gothic" pitchFamily="34" charset="0"/>
              </a:rPr>
              <a:t>Required for all Small Business Technology Transfer (STTR) projects</a:t>
            </a:r>
          </a:p>
          <a:p>
            <a:pPr>
              <a:buFont typeface="Wingdings" pitchFamily="2" charset="2"/>
              <a:buChar char="q"/>
            </a:pPr>
            <a:r>
              <a:rPr lang="en-US" sz="2000" dirty="0" smtClean="0">
                <a:latin typeface="Century Gothic" pitchFamily="34" charset="0"/>
              </a:rPr>
              <a:t>Should be included with proposal</a:t>
            </a:r>
            <a:endParaRPr lang="en-US" sz="2400" dirty="0" smtClean="0">
              <a:latin typeface="Century Gothic" pitchFamily="34" charset="0"/>
            </a:endParaRPr>
          </a:p>
        </p:txBody>
      </p:sp>
      <p:pic>
        <p:nvPicPr>
          <p:cNvPr id="3077" name="Picture 5"/>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5791200" y="3412156"/>
            <a:ext cx="3238500"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52399" y="3429000"/>
            <a:ext cx="2438401" cy="2438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0" y="3445042"/>
            <a:ext cx="2583112" cy="266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GETTING STARTED</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4" name="Date Placeholder 3"/>
          <p:cNvSpPr>
            <a:spLocks noGrp="1"/>
          </p:cNvSpPr>
          <p:nvPr>
            <p:ph type="dt" sz="half" idx="10"/>
          </p:nvPr>
        </p:nvSpPr>
        <p:spPr/>
        <p:txBody>
          <a:bodyPr/>
          <a:lstStyle/>
          <a:p>
            <a:fld id="{5F82E31B-BB7C-4052-85F4-6870A93D48A5}" type="datetime1">
              <a:rPr lang="en-US" smtClean="0">
                <a:solidFill>
                  <a:srgbClr val="F0A22E">
                    <a:shade val="75000"/>
                  </a:srgbClr>
                </a:solidFill>
              </a:rPr>
              <a:t>5/21/2012</a:t>
            </a:fld>
            <a:endParaRPr lang="en-US" dirty="0">
              <a:solidFill>
                <a:srgbClr val="F0A22E">
                  <a:shade val="75000"/>
                </a:srgbClr>
              </a:solidFill>
            </a:endParaRPr>
          </a:p>
        </p:txBody>
      </p:sp>
    </p:spTree>
    <p:extLst>
      <p:ext uri="{BB962C8B-B14F-4D97-AF65-F5344CB8AC3E}">
        <p14:creationId xmlns:p14="http://schemas.microsoft.com/office/powerpoint/2010/main" val="6720565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pPr marL="0" indent="0">
              <a:buNone/>
            </a:pPr>
            <a:r>
              <a:rPr lang="en-US" sz="2400" b="1" dirty="0" smtClean="0">
                <a:latin typeface="Century Gothic" pitchFamily="34" charset="0"/>
              </a:rPr>
              <a:t>WHAT IT INCLUDES</a:t>
            </a:r>
            <a:endParaRPr lang="en-US" sz="2000" dirty="0" smtClean="0">
              <a:latin typeface="Century Gothic" pitchFamily="34" charset="0"/>
            </a:endParaRPr>
          </a:p>
          <a:p>
            <a:pPr marL="0" indent="0">
              <a:buNone/>
            </a:pPr>
            <a:endParaRPr lang="en-US" sz="2000" b="1" dirty="0">
              <a:latin typeface="Century Gothic" pitchFamily="34" charset="0"/>
            </a:endParaRPr>
          </a:p>
          <a:p>
            <a:pPr>
              <a:buFont typeface="Wingdings" pitchFamily="2" charset="2"/>
              <a:buChar char="q"/>
            </a:pPr>
            <a:r>
              <a:rPr lang="en-US" sz="2000" dirty="0" smtClean="0">
                <a:latin typeface="Century Gothic" pitchFamily="34" charset="0"/>
              </a:rPr>
              <a:t>Identifies background intellectual property the SBC can use non-exclusively for the research project</a:t>
            </a:r>
          </a:p>
          <a:p>
            <a:pPr>
              <a:buFont typeface="Wingdings" pitchFamily="2" charset="2"/>
              <a:buChar char="q"/>
            </a:pPr>
            <a:r>
              <a:rPr lang="en-US" sz="2000" dirty="0" smtClean="0">
                <a:latin typeface="Century Gothic" pitchFamily="34" charset="0"/>
              </a:rPr>
              <a:t>Royalty percentage of net sales when background intellectual property is used in the competitive commercialization of results</a:t>
            </a:r>
          </a:p>
          <a:p>
            <a:pPr>
              <a:buFont typeface="Wingdings" pitchFamily="2" charset="2"/>
              <a:buChar char="q"/>
            </a:pPr>
            <a:r>
              <a:rPr lang="en-US" sz="2000" dirty="0" smtClean="0">
                <a:latin typeface="Century Gothic" pitchFamily="34" charset="0"/>
              </a:rPr>
              <a:t>Project intellectual property rights</a:t>
            </a:r>
          </a:p>
          <a:p>
            <a:pPr>
              <a:buFont typeface="Wingdings" pitchFamily="2" charset="2"/>
              <a:buChar char="q"/>
            </a:pPr>
            <a:r>
              <a:rPr lang="en-US" sz="2000" dirty="0" smtClean="0">
                <a:latin typeface="Century Gothic" pitchFamily="34" charset="0"/>
              </a:rPr>
              <a:t>Guarantee that the Government shall maintain rights to background and project intellectual property</a:t>
            </a:r>
          </a:p>
          <a:p>
            <a:pPr>
              <a:buFont typeface="Wingdings" pitchFamily="2" charset="2"/>
              <a:buChar char="q"/>
            </a:pPr>
            <a:r>
              <a:rPr lang="en-US" sz="2000" dirty="0" smtClean="0">
                <a:latin typeface="Century Gothic" pitchFamily="34" charset="0"/>
              </a:rPr>
              <a:t>Miscellaneous provisions</a:t>
            </a:r>
            <a:endParaRPr lang="en-US" sz="2400" dirty="0">
              <a:latin typeface="Century Gothic" pitchFamily="34" charset="0"/>
            </a:endParaRPr>
          </a:p>
        </p:txBody>
      </p:sp>
      <p:sp>
        <p:nvSpPr>
          <p:cNvPr id="2" name="Title 1"/>
          <p:cNvSpPr>
            <a:spLocks noGrp="1"/>
          </p:cNvSpPr>
          <p:nvPr>
            <p:ph type="title"/>
          </p:nvPr>
        </p:nvSpPr>
        <p:spPr/>
        <p:txBody>
          <a:bodyPr/>
          <a:lstStyle/>
          <a:p>
            <a:r>
              <a:rPr lang="en-US" dirty="0" smtClean="0"/>
              <a:t>Allocation of rights agreement</a:t>
            </a:r>
            <a:endParaRPr lang="en-US" dirty="0"/>
          </a:p>
        </p:txBody>
      </p:sp>
      <p:pic>
        <p:nvPicPr>
          <p:cNvPr id="4101"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4343400"/>
            <a:ext cx="2517767" cy="210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GETTING STARTED</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3" name="Date Placeholder 2"/>
          <p:cNvSpPr>
            <a:spLocks noGrp="1"/>
          </p:cNvSpPr>
          <p:nvPr>
            <p:ph type="dt" sz="half" idx="10"/>
          </p:nvPr>
        </p:nvSpPr>
        <p:spPr/>
        <p:txBody>
          <a:bodyPr/>
          <a:lstStyle/>
          <a:p>
            <a:fld id="{29F4E9DD-B74F-45B6-8583-EB776BD80A20}" type="datetime1">
              <a:rPr lang="en-US" smtClean="0">
                <a:solidFill>
                  <a:srgbClr val="F0A22E">
                    <a:shade val="75000"/>
                  </a:srgbClr>
                </a:solidFill>
              </a:rPr>
              <a:t>5/21/2012</a:t>
            </a:fld>
            <a:endParaRPr lang="en-US" dirty="0">
              <a:solidFill>
                <a:srgbClr val="F0A22E">
                  <a:shade val="75000"/>
                </a:srgbClr>
              </a:solidFill>
            </a:endParaRPr>
          </a:p>
        </p:txBody>
      </p:sp>
    </p:spTree>
    <p:extLst>
      <p:ext uri="{BB962C8B-B14F-4D97-AF65-F5344CB8AC3E}">
        <p14:creationId xmlns:p14="http://schemas.microsoft.com/office/powerpoint/2010/main" val="34629063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3752671"/>
            <a:ext cx="7543800" cy="646331"/>
          </a:xfrm>
          <a:prstGeom prst="rect">
            <a:avLst/>
          </a:prstGeom>
          <a:noFill/>
        </p:spPr>
        <p:txBody>
          <a:bodyPr wrap="square" rtlCol="0">
            <a:spAutoFit/>
          </a:bodyPr>
          <a:lstStyle/>
          <a:p>
            <a:pPr algn="ctr"/>
            <a:r>
              <a:rPr lang="en-US" sz="3600"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QUESTIONS or COMMENTS?</a:t>
            </a:r>
            <a:endParaRPr lang="en-US" sz="3600"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pic>
        <p:nvPicPr>
          <p:cNvPr id="1026" name="Picture 2" descr="C:\Users\LTorres\AppData\Local\Microsoft\Windows\Temporary Internet Files\Low\Content.IE5\4F1O7XFO\MC90043379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6295" y="1905143"/>
            <a:ext cx="1828657" cy="1828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61938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rot="5400000">
            <a:off x="4843138" y="3700141"/>
            <a:ext cx="5876282" cy="457200"/>
          </a:xfrm>
        </p:spPr>
        <p:txBody>
          <a:bodyPr>
            <a:normAutofit/>
          </a:bodyPr>
          <a:lstStyle/>
          <a:p>
            <a:r>
              <a:rPr lang="en-US" sz="1100" b="1" cap="none" dirty="0">
                <a:solidFill>
                  <a:schemeClr val="accent6">
                    <a:lumMod val="50000"/>
                  </a:schemeClr>
                </a:solidFill>
                <a:latin typeface="Century Gothic" pitchFamily="34" charset="0"/>
              </a:rPr>
              <a:t>Exploring Research Administration…from CONCEPT to COMMERCIALIZATION</a:t>
            </a:r>
          </a:p>
        </p:txBody>
      </p:sp>
      <p:pic>
        <p:nvPicPr>
          <p:cNvPr id="8" name="Picture 7" descr="Picture1.png"/>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295000"/>
                    </a14:imgEffect>
                  </a14:imgLayer>
                </a14:imgProps>
              </a:ext>
            </a:extLst>
          </a:blip>
          <a:srcRect b="18931"/>
          <a:stretch/>
        </p:blipFill>
        <p:spPr>
          <a:xfrm rot="5400000">
            <a:off x="7000145" y="716005"/>
            <a:ext cx="2937878" cy="1173480"/>
          </a:xfrm>
          <a:prstGeom prst="rect">
            <a:avLst/>
          </a:prstGeom>
        </p:spPr>
      </p:pic>
      <p:sp>
        <p:nvSpPr>
          <p:cNvPr id="5" name="Title 2"/>
          <p:cNvSpPr txBox="1">
            <a:spLocks/>
          </p:cNvSpPr>
          <p:nvPr/>
        </p:nvSpPr>
        <p:spPr>
          <a:xfrm>
            <a:off x="152400" y="2667000"/>
            <a:ext cx="7543800" cy="1143000"/>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US" sz="2800" b="1" dirty="0">
                <a:solidFill>
                  <a:schemeClr val="accent6">
                    <a:lumMod val="50000"/>
                  </a:schemeClr>
                </a:solidFill>
                <a:effectLst>
                  <a:outerShdw blurRad="38100" dist="38100" dir="2700000" algn="tl">
                    <a:srgbClr val="000000">
                      <a:alpha val="43137"/>
                    </a:srgbClr>
                  </a:outerShdw>
                </a:effectLst>
                <a:latin typeface="Century Gothic" pitchFamily="34" charset="0"/>
              </a:rPr>
              <a:t>Strategies for Long Term Research Planning</a:t>
            </a:r>
          </a:p>
        </p:txBody>
      </p:sp>
      <p:sp>
        <p:nvSpPr>
          <p:cNvPr id="2" name="TextBox 1"/>
          <p:cNvSpPr txBox="1"/>
          <p:nvPr/>
        </p:nvSpPr>
        <p:spPr>
          <a:xfrm>
            <a:off x="366657" y="3992594"/>
            <a:ext cx="7543800" cy="338554"/>
          </a:xfrm>
          <a:prstGeom prst="rect">
            <a:avLst/>
          </a:prstGeom>
          <a:noFill/>
        </p:spPr>
        <p:txBody>
          <a:bodyPr wrap="square" rtlCol="0">
            <a:spAutoFit/>
          </a:bodyPr>
          <a:lstStyle/>
          <a:p>
            <a:pPr algn="ctr"/>
            <a:r>
              <a:rPr lang="en-US" sz="1600" b="1" dirty="0" smtClean="0">
                <a:solidFill>
                  <a:schemeClr val="accent6">
                    <a:lumMod val="75000"/>
                  </a:schemeClr>
                </a:solidFill>
                <a:latin typeface="Century Gothic" pitchFamily="34" charset="0"/>
              </a:rPr>
              <a:t>Douglas Backman </a:t>
            </a:r>
            <a:endParaRPr lang="en-US" sz="1600" b="1" dirty="0">
              <a:solidFill>
                <a:schemeClr val="accent6">
                  <a:lumMod val="75000"/>
                </a:schemeClr>
              </a:solidFill>
              <a:latin typeface="Century Gothic" pitchFamily="34" charset="0"/>
            </a:endParaRPr>
          </a:p>
        </p:txBody>
      </p:sp>
    </p:spTree>
    <p:extLst>
      <p:ext uri="{BB962C8B-B14F-4D97-AF65-F5344CB8AC3E}">
        <p14:creationId xmlns:p14="http://schemas.microsoft.com/office/powerpoint/2010/main" val="10906625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solidFill>
                  <a:srgbClr val="675E47"/>
                </a:solidFill>
              </a:rPr>
              <a:t>Strategies for Long Term Research Planning </a:t>
            </a:r>
            <a:endParaRPr lang="en-US" sz="2800" dirty="0"/>
          </a:p>
        </p:txBody>
      </p:sp>
      <p:sp>
        <p:nvSpPr>
          <p:cNvPr id="3" name="Content Placeholder 2"/>
          <p:cNvSpPr>
            <a:spLocks noGrp="1"/>
          </p:cNvSpPr>
          <p:nvPr>
            <p:ph sz="quarter" idx="1"/>
          </p:nvPr>
        </p:nvSpPr>
        <p:spPr/>
        <p:txBody>
          <a:bodyPr>
            <a:normAutofit/>
          </a:bodyPr>
          <a:lstStyle/>
          <a:p>
            <a:pPr marL="114300" indent="0" algn="ctr">
              <a:buNone/>
            </a:pPr>
            <a:r>
              <a:rPr lang="en-US" dirty="0" smtClean="0"/>
              <a:t>Research Compliance</a:t>
            </a:r>
          </a:p>
          <a:p>
            <a:pPr>
              <a:buFont typeface="Wingdings" pitchFamily="2" charset="2"/>
              <a:buChar char="Ø"/>
            </a:pPr>
            <a:r>
              <a:rPr lang="en-US" dirty="0" smtClean="0"/>
              <a:t>Finance &amp; Administration</a:t>
            </a:r>
          </a:p>
          <a:p>
            <a:pPr>
              <a:buFont typeface="Wingdings" pitchFamily="2" charset="2"/>
              <a:buChar char="Ø"/>
            </a:pPr>
            <a:r>
              <a:rPr lang="en-US" dirty="0" smtClean="0"/>
              <a:t>Export Control</a:t>
            </a:r>
          </a:p>
          <a:p>
            <a:pPr>
              <a:buFont typeface="Wingdings" pitchFamily="2" charset="2"/>
              <a:buChar char="Ø"/>
            </a:pPr>
            <a:r>
              <a:rPr lang="en-US" dirty="0" smtClean="0"/>
              <a:t>Facility Security</a:t>
            </a:r>
          </a:p>
          <a:p>
            <a:pPr>
              <a:buFont typeface="Wingdings" pitchFamily="2" charset="2"/>
              <a:buChar char="Ø"/>
            </a:pPr>
            <a:r>
              <a:rPr lang="en-US" dirty="0" smtClean="0"/>
              <a:t>Conflict of Interest</a:t>
            </a:r>
          </a:p>
          <a:p>
            <a:pPr>
              <a:buFont typeface="Wingdings" pitchFamily="2" charset="2"/>
              <a:buChar char="Ø"/>
            </a:pPr>
            <a:r>
              <a:rPr lang="en-US" dirty="0" smtClean="0"/>
              <a:t>Research Misconduct</a:t>
            </a:r>
          </a:p>
          <a:p>
            <a:pPr>
              <a:buFont typeface="Wingdings" pitchFamily="2" charset="2"/>
              <a:buChar char="Ø"/>
            </a:pPr>
            <a:r>
              <a:rPr lang="en-US" dirty="0" smtClean="0"/>
              <a:t>Investigations and Audit Mitigation</a:t>
            </a:r>
          </a:p>
          <a:p>
            <a:pPr marL="137160" indent="0">
              <a:buNone/>
            </a:pPr>
            <a:endParaRPr lang="en-US" dirty="0"/>
          </a:p>
        </p:txBody>
      </p:sp>
      <p:sp>
        <p:nvSpPr>
          <p:cNvPr id="5" name="TextBox 4"/>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GETTING STARTED</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4" name="Date Placeholder 3"/>
          <p:cNvSpPr>
            <a:spLocks noGrp="1"/>
          </p:cNvSpPr>
          <p:nvPr>
            <p:ph type="dt" sz="half" idx="10"/>
          </p:nvPr>
        </p:nvSpPr>
        <p:spPr/>
        <p:txBody>
          <a:bodyPr/>
          <a:lstStyle/>
          <a:p>
            <a:pPr eaLnBrk="1" latinLnBrk="0" hangingPunct="1"/>
            <a:fld id="{BB366D70-BBB0-4E39-A274-91F62FAF4AE2}" type="datetime1">
              <a:rPr lang="en-US" smtClean="0"/>
              <a:t>5/21/2012</a:t>
            </a:fld>
            <a:endParaRPr lang="en-US" dirty="0"/>
          </a:p>
        </p:txBody>
      </p:sp>
    </p:spTree>
    <p:extLst>
      <p:ext uri="{BB962C8B-B14F-4D97-AF65-F5344CB8AC3E}">
        <p14:creationId xmlns:p14="http://schemas.microsoft.com/office/powerpoint/2010/main" val="20804275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solidFill>
                  <a:srgbClr val="675E47"/>
                </a:solidFill>
              </a:rPr>
              <a:t>Strategies for Long Term Research Planning </a:t>
            </a:r>
            <a:endParaRPr lang="en-US" sz="2800" dirty="0"/>
          </a:p>
        </p:txBody>
      </p:sp>
      <p:sp>
        <p:nvSpPr>
          <p:cNvPr id="3" name="Content Placeholder 2"/>
          <p:cNvSpPr>
            <a:spLocks noGrp="1"/>
          </p:cNvSpPr>
          <p:nvPr>
            <p:ph sz="quarter" idx="1"/>
          </p:nvPr>
        </p:nvSpPr>
        <p:spPr/>
        <p:txBody>
          <a:bodyPr>
            <a:normAutofit fontScale="85000" lnSpcReduction="20000"/>
          </a:bodyPr>
          <a:lstStyle/>
          <a:p>
            <a:pPr marL="114300" indent="0" algn="ctr">
              <a:buNone/>
            </a:pPr>
            <a:r>
              <a:rPr lang="en-US" dirty="0" smtClean="0"/>
              <a:t>Research Compliance</a:t>
            </a:r>
          </a:p>
          <a:p>
            <a:pPr marL="114300" indent="0">
              <a:buNone/>
            </a:pPr>
            <a:r>
              <a:rPr lang="en-US" dirty="0" smtClean="0"/>
              <a:t>Finance &amp; Administration:</a:t>
            </a:r>
          </a:p>
          <a:p>
            <a:pPr>
              <a:buFont typeface="Wingdings" pitchFamily="2" charset="2"/>
              <a:buChar char="Ø"/>
            </a:pPr>
            <a:r>
              <a:rPr lang="en-US" dirty="0" smtClean="0"/>
              <a:t>Facilities &amp; Administration Rate (overhead Rate)</a:t>
            </a:r>
          </a:p>
          <a:p>
            <a:pPr>
              <a:buFont typeface="Wingdings" pitchFamily="2" charset="2"/>
              <a:buChar char="Ø"/>
            </a:pPr>
            <a:r>
              <a:rPr lang="en-US" dirty="0" smtClean="0"/>
              <a:t>Project collections &amp; AR </a:t>
            </a:r>
          </a:p>
          <a:p>
            <a:pPr>
              <a:buFont typeface="Wingdings" pitchFamily="2" charset="2"/>
              <a:buChar char="Ø"/>
            </a:pPr>
            <a:r>
              <a:rPr lang="en-US" dirty="0" smtClean="0"/>
              <a:t>Time &amp; Effort Reporting</a:t>
            </a:r>
          </a:p>
          <a:p>
            <a:pPr>
              <a:buFont typeface="Wingdings" pitchFamily="2" charset="2"/>
              <a:buChar char="Ø"/>
            </a:pPr>
            <a:r>
              <a:rPr lang="en-US" dirty="0" smtClean="0"/>
              <a:t>Cost Transfers</a:t>
            </a:r>
          </a:p>
          <a:p>
            <a:pPr>
              <a:buFont typeface="Wingdings" pitchFamily="2" charset="2"/>
              <a:buChar char="Ø"/>
            </a:pPr>
            <a:r>
              <a:rPr lang="en-US" dirty="0" smtClean="0"/>
              <a:t>Major Project Exemptions</a:t>
            </a:r>
          </a:p>
          <a:p>
            <a:pPr>
              <a:buFont typeface="Wingdings" pitchFamily="2" charset="2"/>
              <a:buChar char="Ø"/>
            </a:pPr>
            <a:r>
              <a:rPr lang="en-US" dirty="0" smtClean="0"/>
              <a:t>Contract &amp; Grants Close-out </a:t>
            </a:r>
          </a:p>
          <a:p>
            <a:pPr>
              <a:buFont typeface="Wingdings" pitchFamily="2" charset="2"/>
              <a:buChar char="Ø"/>
            </a:pPr>
            <a:r>
              <a:rPr lang="en-US" dirty="0" smtClean="0"/>
              <a:t>Federal Reports (ARRA, Small Business, Property)</a:t>
            </a:r>
          </a:p>
          <a:p>
            <a:pPr>
              <a:buFont typeface="Wingdings" pitchFamily="2" charset="2"/>
              <a:buChar char="Ø"/>
            </a:pPr>
            <a:r>
              <a:rPr lang="en-US" dirty="0" smtClean="0"/>
              <a:t>Training and Briefings</a:t>
            </a:r>
          </a:p>
          <a:p>
            <a:pPr>
              <a:buFont typeface="Wingdings" pitchFamily="2" charset="2"/>
              <a:buChar char="Ø"/>
            </a:pPr>
            <a:endParaRPr lang="en-US" dirty="0"/>
          </a:p>
        </p:txBody>
      </p:sp>
      <p:sp>
        <p:nvSpPr>
          <p:cNvPr id="5" name="TextBox 4"/>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GETTING STARTED</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4" name="Date Placeholder 3"/>
          <p:cNvSpPr>
            <a:spLocks noGrp="1"/>
          </p:cNvSpPr>
          <p:nvPr>
            <p:ph type="dt" sz="half" idx="10"/>
          </p:nvPr>
        </p:nvSpPr>
        <p:spPr/>
        <p:txBody>
          <a:bodyPr/>
          <a:lstStyle/>
          <a:p>
            <a:pPr eaLnBrk="1" latinLnBrk="0" hangingPunct="1"/>
            <a:fld id="{09D53E7F-28FA-4CA0-8CD5-5572DA9B3F71}" type="datetime1">
              <a:rPr lang="en-US" smtClean="0"/>
              <a:t>5/21/2012</a:t>
            </a:fld>
            <a:endParaRPr lang="en-US" dirty="0"/>
          </a:p>
        </p:txBody>
      </p:sp>
    </p:spTree>
    <p:extLst>
      <p:ext uri="{BB962C8B-B14F-4D97-AF65-F5344CB8AC3E}">
        <p14:creationId xmlns:p14="http://schemas.microsoft.com/office/powerpoint/2010/main" val="9031597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solidFill>
                  <a:srgbClr val="675E47"/>
                </a:solidFill>
              </a:rPr>
              <a:t>Strategies for Long Term Research Planning </a:t>
            </a:r>
            <a:endParaRPr lang="en-US" sz="2800" dirty="0"/>
          </a:p>
        </p:txBody>
      </p:sp>
      <p:sp>
        <p:nvSpPr>
          <p:cNvPr id="3" name="Content Placeholder 2"/>
          <p:cNvSpPr>
            <a:spLocks noGrp="1"/>
          </p:cNvSpPr>
          <p:nvPr>
            <p:ph sz="quarter" idx="1"/>
          </p:nvPr>
        </p:nvSpPr>
        <p:spPr/>
        <p:txBody>
          <a:bodyPr>
            <a:normAutofit lnSpcReduction="10000"/>
          </a:bodyPr>
          <a:lstStyle/>
          <a:p>
            <a:pPr marL="114300" indent="0" algn="ctr">
              <a:buNone/>
            </a:pPr>
            <a:r>
              <a:rPr lang="en-US" dirty="0" smtClean="0"/>
              <a:t>Research Compliance</a:t>
            </a:r>
          </a:p>
          <a:p>
            <a:pPr marL="114300" indent="0">
              <a:buNone/>
            </a:pPr>
            <a:r>
              <a:rPr lang="en-US" dirty="0" smtClean="0"/>
              <a:t>Export Control:</a:t>
            </a:r>
          </a:p>
          <a:p>
            <a:pPr>
              <a:buFont typeface="Wingdings" pitchFamily="2" charset="2"/>
              <a:buChar char="Ø"/>
            </a:pPr>
            <a:r>
              <a:rPr lang="en-US" dirty="0" smtClean="0"/>
              <a:t>Identifying &amp; Monitoring Controlled Technology</a:t>
            </a:r>
          </a:p>
          <a:p>
            <a:pPr>
              <a:buFont typeface="Wingdings" pitchFamily="2" charset="2"/>
              <a:buChar char="Ø"/>
            </a:pPr>
            <a:r>
              <a:rPr lang="en-US" dirty="0" smtClean="0"/>
              <a:t>Technology Control Plans</a:t>
            </a:r>
          </a:p>
          <a:p>
            <a:pPr>
              <a:buFont typeface="Wingdings" pitchFamily="2" charset="2"/>
              <a:buChar char="Ø"/>
            </a:pPr>
            <a:r>
              <a:rPr lang="en-US" dirty="0" smtClean="0"/>
              <a:t>Deemed Export Reviews</a:t>
            </a:r>
          </a:p>
          <a:p>
            <a:pPr>
              <a:buFont typeface="Wingdings" pitchFamily="2" charset="2"/>
              <a:buChar char="Ø"/>
            </a:pPr>
            <a:r>
              <a:rPr lang="en-US" dirty="0" smtClean="0"/>
              <a:t>Licensing Foreign Nationals</a:t>
            </a:r>
          </a:p>
          <a:p>
            <a:pPr>
              <a:buFont typeface="Wingdings" pitchFamily="2" charset="2"/>
              <a:buChar char="Ø"/>
            </a:pPr>
            <a:r>
              <a:rPr lang="en-US" dirty="0" smtClean="0"/>
              <a:t>Property Control</a:t>
            </a:r>
          </a:p>
          <a:p>
            <a:pPr>
              <a:buFont typeface="Wingdings" pitchFamily="2" charset="2"/>
              <a:buChar char="Ø"/>
            </a:pPr>
            <a:r>
              <a:rPr lang="en-US" dirty="0" smtClean="0"/>
              <a:t>Training and Briefings</a:t>
            </a:r>
            <a:endParaRPr lang="en-US" dirty="0"/>
          </a:p>
        </p:txBody>
      </p:sp>
      <p:sp>
        <p:nvSpPr>
          <p:cNvPr id="5" name="TextBox 4"/>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GETTING STARTED</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4" name="Date Placeholder 3"/>
          <p:cNvSpPr>
            <a:spLocks noGrp="1"/>
          </p:cNvSpPr>
          <p:nvPr>
            <p:ph type="dt" sz="half" idx="10"/>
          </p:nvPr>
        </p:nvSpPr>
        <p:spPr/>
        <p:txBody>
          <a:bodyPr/>
          <a:lstStyle/>
          <a:p>
            <a:pPr eaLnBrk="1" latinLnBrk="0" hangingPunct="1"/>
            <a:fld id="{8F375035-007B-4F6E-86BB-C2322BCF2996}" type="datetime1">
              <a:rPr lang="en-US" smtClean="0"/>
              <a:t>5/21/2012</a:t>
            </a:fld>
            <a:endParaRPr lang="en-US" dirty="0"/>
          </a:p>
        </p:txBody>
      </p:sp>
    </p:spTree>
    <p:extLst>
      <p:ext uri="{BB962C8B-B14F-4D97-AF65-F5344CB8AC3E}">
        <p14:creationId xmlns:p14="http://schemas.microsoft.com/office/powerpoint/2010/main" val="3827521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3" y="6477000"/>
            <a:ext cx="8915400" cy="369332"/>
          </a:xfrm>
          <a:prstGeom prst="rect">
            <a:avLst/>
          </a:prstGeom>
          <a:noFill/>
        </p:spPr>
        <p:txBody>
          <a:bodyPr wrap="square" rtlCol="0">
            <a:spAutoFit/>
          </a:bodyPr>
          <a:lstStyle/>
          <a:p>
            <a:pPr algn="ctr"/>
            <a:r>
              <a:rPr lang="en-US" b="1" dirty="0" smtClean="0">
                <a:solidFill>
                  <a:srgbClr val="C17529">
                    <a:lumMod val="50000"/>
                  </a:srgbClr>
                </a:solidFill>
                <a:effectLst>
                  <a:outerShdw blurRad="38100" dist="38100" dir="2700000" algn="tl">
                    <a:srgbClr val="000000">
                      <a:alpha val="43137"/>
                    </a:srgbClr>
                  </a:outerShdw>
                </a:effectLst>
                <a:latin typeface="Century Gothic" pitchFamily="34" charset="0"/>
              </a:rPr>
              <a:t>GETTINIG STARTED</a:t>
            </a:r>
            <a:endParaRPr lang="en-US" b="1" dirty="0">
              <a:solidFill>
                <a:srgbClr val="C17529">
                  <a:lumMod val="50000"/>
                </a:srgb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rgbClr val="C17529"/>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rgbClr val="C17529"/>
              </a:solidFill>
              <a:effectLst>
                <a:outerShdw blurRad="38100" dist="38100" dir="2700000" algn="tl">
                  <a:srgbClr val="000000">
                    <a:alpha val="43137"/>
                  </a:srgbClr>
                </a:outerShdw>
              </a:effectLst>
              <a:latin typeface="Century Gothic" pitchFamily="34" charset="0"/>
            </a:endParaRPr>
          </a:p>
        </p:txBody>
      </p:sp>
      <p:sp>
        <p:nvSpPr>
          <p:cNvPr id="15" name="TextBox 14"/>
          <p:cNvSpPr txBox="1"/>
          <p:nvPr/>
        </p:nvSpPr>
        <p:spPr>
          <a:xfrm>
            <a:off x="762000" y="306016"/>
            <a:ext cx="6934200" cy="646331"/>
          </a:xfrm>
          <a:prstGeom prst="rect">
            <a:avLst/>
          </a:prstGeom>
          <a:noFill/>
        </p:spPr>
        <p:txBody>
          <a:bodyPr wrap="square" rtlCol="0">
            <a:spAutoFit/>
          </a:bodyPr>
          <a:lstStyle/>
          <a:p>
            <a:pPr marL="228600" algn="ctr">
              <a:tabLst>
                <a:tab pos="292100" algn="l"/>
                <a:tab pos="571500" algn="l"/>
              </a:tabLst>
            </a:pPr>
            <a:r>
              <a:rPr lang="en-US" sz="3600" b="1" dirty="0">
                <a:solidFill>
                  <a:srgbClr val="C17529"/>
                </a:solidFill>
                <a:effectLst>
                  <a:outerShdw blurRad="38100" dist="38100" dir="2700000" algn="tl">
                    <a:srgbClr val="000000">
                      <a:alpha val="43137"/>
                    </a:srgbClr>
                  </a:outerShdw>
                </a:effectLst>
                <a:latin typeface="Century Gothic" pitchFamily="34" charset="0"/>
              </a:rPr>
              <a:t>General Business</a:t>
            </a:r>
          </a:p>
        </p:txBody>
      </p:sp>
      <p:sp>
        <p:nvSpPr>
          <p:cNvPr id="2" name="TextBox 1"/>
          <p:cNvSpPr txBox="1"/>
          <p:nvPr/>
        </p:nvSpPr>
        <p:spPr>
          <a:xfrm>
            <a:off x="457200" y="1447802"/>
            <a:ext cx="8305800" cy="461665"/>
          </a:xfrm>
          <a:prstGeom prst="rect">
            <a:avLst/>
          </a:prstGeom>
          <a:noFill/>
        </p:spPr>
        <p:txBody>
          <a:bodyPr wrap="square" rtlCol="0">
            <a:spAutoFit/>
          </a:bodyPr>
          <a:lstStyle/>
          <a:p>
            <a:pPr algn="ctr"/>
            <a:r>
              <a:rPr lang="en-US" sz="2400" b="1" dirty="0" smtClean="0">
                <a:solidFill>
                  <a:prstClr val="black"/>
                </a:solidFill>
                <a:latin typeface="Century Gothic" pitchFamily="34" charset="0"/>
              </a:rPr>
              <a:t>SPaRKS website is available!</a:t>
            </a:r>
          </a:p>
        </p:txBody>
      </p:sp>
      <p:sp>
        <p:nvSpPr>
          <p:cNvPr id="11" name="TextBox 10"/>
          <p:cNvSpPr txBox="1"/>
          <p:nvPr/>
        </p:nvSpPr>
        <p:spPr>
          <a:xfrm>
            <a:off x="485775" y="5634337"/>
            <a:ext cx="8305800" cy="830997"/>
          </a:xfrm>
          <a:prstGeom prst="rect">
            <a:avLst/>
          </a:prstGeom>
          <a:noFill/>
        </p:spPr>
        <p:txBody>
          <a:bodyPr wrap="square" rtlCol="0">
            <a:spAutoFit/>
          </a:bodyPr>
          <a:lstStyle/>
          <a:p>
            <a:pPr algn="ctr"/>
            <a:r>
              <a:rPr lang="en-US" sz="2400" b="1" dirty="0" smtClean="0">
                <a:solidFill>
                  <a:prstClr val="black"/>
                </a:solidFill>
                <a:latin typeface="Century Gothic" pitchFamily="34" charset="0"/>
                <a:hlinkClick r:id="rId3"/>
              </a:rPr>
              <a:t>www.sparks.research.ucf.edu</a:t>
            </a:r>
            <a:endParaRPr lang="en-US" sz="2400" b="1" dirty="0" smtClean="0">
              <a:solidFill>
                <a:prstClr val="black"/>
              </a:solidFill>
              <a:latin typeface="Century Gothic" pitchFamily="34" charset="0"/>
            </a:endParaRPr>
          </a:p>
          <a:p>
            <a:pPr algn="ctr"/>
            <a:endParaRPr lang="en-US" sz="2400" b="1" dirty="0" smtClean="0">
              <a:solidFill>
                <a:prstClr val="black"/>
              </a:solidFill>
              <a:latin typeface="Century Gothic" pitchFamily="34" charset="0"/>
            </a:endParaRPr>
          </a:p>
        </p:txBody>
      </p:sp>
      <p:pic>
        <p:nvPicPr>
          <p:cNvPr id="12" name="Picture 11"/>
          <p:cNvPicPr/>
          <p:nvPr/>
        </p:nvPicPr>
        <p:blipFill rotWithShape="1">
          <a:blip r:embed="rId4"/>
          <a:srcRect l="50451" t="14189" r="900" b="2252"/>
          <a:stretch/>
        </p:blipFill>
        <p:spPr bwMode="auto">
          <a:xfrm>
            <a:off x="2009775" y="2057402"/>
            <a:ext cx="5143500" cy="3533775"/>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3" name="Date Placeholder 2"/>
          <p:cNvSpPr>
            <a:spLocks noGrp="1"/>
          </p:cNvSpPr>
          <p:nvPr>
            <p:ph type="dt" sz="half" idx="10"/>
          </p:nvPr>
        </p:nvSpPr>
        <p:spPr/>
        <p:txBody>
          <a:bodyPr/>
          <a:lstStyle/>
          <a:p>
            <a:fld id="{CDA2CD53-D838-47C4-AF64-25C0A984E718}" type="datetime1">
              <a:rPr lang="en-US" smtClean="0">
                <a:solidFill>
                  <a:srgbClr val="F0A22E">
                    <a:shade val="75000"/>
                  </a:srgbClr>
                </a:solidFill>
              </a:rPr>
              <a:t>5/21/2012</a:t>
            </a:fld>
            <a:endParaRPr lang="en-US" dirty="0">
              <a:solidFill>
                <a:srgbClr val="F0A22E">
                  <a:shade val="75000"/>
                </a:srgbClr>
              </a:solidFill>
            </a:endParaRPr>
          </a:p>
        </p:txBody>
      </p:sp>
    </p:spTree>
    <p:extLst>
      <p:ext uri="{BB962C8B-B14F-4D97-AF65-F5344CB8AC3E}">
        <p14:creationId xmlns:p14="http://schemas.microsoft.com/office/powerpoint/2010/main" val="24393072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solidFill>
                  <a:srgbClr val="675E47"/>
                </a:solidFill>
              </a:rPr>
              <a:t>Strategies for Long Term Research Planning </a:t>
            </a:r>
            <a:endParaRPr lang="en-US" sz="2800" dirty="0"/>
          </a:p>
        </p:txBody>
      </p:sp>
      <p:sp>
        <p:nvSpPr>
          <p:cNvPr id="3" name="Content Placeholder 2"/>
          <p:cNvSpPr>
            <a:spLocks noGrp="1"/>
          </p:cNvSpPr>
          <p:nvPr>
            <p:ph sz="quarter" idx="1"/>
          </p:nvPr>
        </p:nvSpPr>
        <p:spPr/>
        <p:txBody>
          <a:bodyPr>
            <a:normAutofit lnSpcReduction="10000"/>
          </a:bodyPr>
          <a:lstStyle/>
          <a:p>
            <a:pPr marL="114300" indent="0" algn="ctr">
              <a:buNone/>
            </a:pPr>
            <a:r>
              <a:rPr lang="en-US" dirty="0" smtClean="0"/>
              <a:t>Research Compliance</a:t>
            </a:r>
          </a:p>
          <a:p>
            <a:pPr marL="114300" indent="0">
              <a:buNone/>
            </a:pPr>
            <a:r>
              <a:rPr lang="en-US" dirty="0" smtClean="0"/>
              <a:t>Facility Security:</a:t>
            </a:r>
          </a:p>
          <a:p>
            <a:pPr>
              <a:buFont typeface="Wingdings" pitchFamily="2" charset="2"/>
              <a:buChar char="Ø"/>
            </a:pPr>
            <a:r>
              <a:rPr lang="en-US" dirty="0" smtClean="0"/>
              <a:t>Secret Clearance Level </a:t>
            </a:r>
          </a:p>
          <a:p>
            <a:pPr>
              <a:buFont typeface="Wingdings" pitchFamily="2" charset="2"/>
              <a:buChar char="Ø"/>
            </a:pPr>
            <a:r>
              <a:rPr lang="en-US" dirty="0" smtClean="0"/>
              <a:t>Classified Contracts DD254</a:t>
            </a:r>
          </a:p>
          <a:p>
            <a:pPr>
              <a:buFont typeface="Wingdings" pitchFamily="2" charset="2"/>
              <a:buChar char="Ø"/>
            </a:pPr>
            <a:r>
              <a:rPr lang="en-US" dirty="0" smtClean="0"/>
              <a:t>Personnel Clearances</a:t>
            </a:r>
          </a:p>
          <a:p>
            <a:pPr>
              <a:buFont typeface="Wingdings" pitchFamily="2" charset="2"/>
              <a:buChar char="Ø"/>
            </a:pPr>
            <a:r>
              <a:rPr lang="en-US" dirty="0" smtClean="0"/>
              <a:t>Travel Authorizations</a:t>
            </a:r>
          </a:p>
          <a:p>
            <a:pPr>
              <a:buFont typeface="Wingdings" pitchFamily="2" charset="2"/>
              <a:buChar char="Ø"/>
            </a:pPr>
            <a:r>
              <a:rPr lang="en-US" dirty="0" smtClean="0"/>
              <a:t>On-line Technology Communications</a:t>
            </a:r>
          </a:p>
          <a:p>
            <a:pPr>
              <a:buFont typeface="Wingdings" pitchFamily="2" charset="2"/>
              <a:buChar char="Ø"/>
            </a:pPr>
            <a:r>
              <a:rPr lang="en-US" dirty="0" smtClean="0"/>
              <a:t>Training and Briefings </a:t>
            </a:r>
            <a:endParaRPr lang="en-US" dirty="0"/>
          </a:p>
        </p:txBody>
      </p:sp>
      <p:sp>
        <p:nvSpPr>
          <p:cNvPr id="5" name="TextBox 4"/>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GETTING STARTED</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4" name="Date Placeholder 3"/>
          <p:cNvSpPr>
            <a:spLocks noGrp="1"/>
          </p:cNvSpPr>
          <p:nvPr>
            <p:ph type="dt" sz="half" idx="10"/>
          </p:nvPr>
        </p:nvSpPr>
        <p:spPr/>
        <p:txBody>
          <a:bodyPr/>
          <a:lstStyle/>
          <a:p>
            <a:pPr eaLnBrk="1" latinLnBrk="0" hangingPunct="1"/>
            <a:fld id="{1B23F9D9-4FCA-4D72-90B5-12C00C217D40}" type="datetime1">
              <a:rPr lang="en-US" smtClean="0"/>
              <a:t>5/21/2012</a:t>
            </a:fld>
            <a:endParaRPr lang="en-US" dirty="0"/>
          </a:p>
        </p:txBody>
      </p:sp>
    </p:spTree>
    <p:extLst>
      <p:ext uri="{BB962C8B-B14F-4D97-AF65-F5344CB8AC3E}">
        <p14:creationId xmlns:p14="http://schemas.microsoft.com/office/powerpoint/2010/main" val="41782591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solidFill>
                  <a:srgbClr val="675E47"/>
                </a:solidFill>
              </a:rPr>
              <a:t>Strategies for Long Term Research Planning </a:t>
            </a:r>
            <a:endParaRPr lang="en-US" sz="2800" dirty="0"/>
          </a:p>
        </p:txBody>
      </p:sp>
      <p:sp>
        <p:nvSpPr>
          <p:cNvPr id="3" name="Content Placeholder 2"/>
          <p:cNvSpPr>
            <a:spLocks noGrp="1"/>
          </p:cNvSpPr>
          <p:nvPr>
            <p:ph sz="quarter" idx="1"/>
          </p:nvPr>
        </p:nvSpPr>
        <p:spPr/>
        <p:txBody>
          <a:bodyPr>
            <a:normAutofit fontScale="77500" lnSpcReduction="20000"/>
          </a:bodyPr>
          <a:lstStyle/>
          <a:p>
            <a:pPr marL="114300" indent="0" algn="ctr">
              <a:buNone/>
            </a:pPr>
            <a:r>
              <a:rPr lang="en-US" b="1" dirty="0" smtClean="0"/>
              <a:t>Research Compliance</a:t>
            </a:r>
          </a:p>
          <a:p>
            <a:pPr marL="114300" indent="0">
              <a:buNone/>
            </a:pPr>
            <a:r>
              <a:rPr lang="en-US" b="1" dirty="0" smtClean="0"/>
              <a:t>Conflict of Interest:</a:t>
            </a:r>
          </a:p>
          <a:p>
            <a:pPr>
              <a:buFont typeface="Wingdings" pitchFamily="2" charset="2"/>
              <a:buChar char="Ø"/>
            </a:pPr>
            <a:r>
              <a:rPr lang="en-US" b="1" dirty="0" smtClean="0"/>
              <a:t>Potential  Financial  Conflict Of Interest Reporting System</a:t>
            </a:r>
          </a:p>
          <a:p>
            <a:pPr>
              <a:buFont typeface="Wingdings" pitchFamily="2" charset="2"/>
              <a:buChar char="Ø"/>
            </a:pPr>
            <a:r>
              <a:rPr lang="en-US" b="1" dirty="0" smtClean="0"/>
              <a:t>A&amp;P, USPS, OPS &amp; Graduate Student COI Reporting System</a:t>
            </a:r>
          </a:p>
          <a:p>
            <a:pPr>
              <a:buFont typeface="Wingdings" pitchFamily="2" charset="2"/>
              <a:buChar char="Ø"/>
            </a:pPr>
            <a:r>
              <a:rPr lang="en-US" b="1" dirty="0" smtClean="0"/>
              <a:t>Reporting Outside Activity and Potential Financial Conflicts</a:t>
            </a:r>
          </a:p>
          <a:p>
            <a:pPr>
              <a:buFont typeface="Wingdings" pitchFamily="2" charset="2"/>
              <a:buChar char="Ø"/>
            </a:pPr>
            <a:r>
              <a:rPr lang="en-US" b="1" dirty="0" smtClean="0"/>
              <a:t>Federal Concerns – Bias Factor</a:t>
            </a:r>
          </a:p>
          <a:p>
            <a:pPr>
              <a:buFont typeface="Wingdings" pitchFamily="2" charset="2"/>
              <a:buChar char="Ø"/>
            </a:pPr>
            <a:r>
              <a:rPr lang="en-US" b="1" dirty="0" smtClean="0"/>
              <a:t>State of Florida Transaction Conflicts</a:t>
            </a:r>
          </a:p>
          <a:p>
            <a:pPr>
              <a:buFont typeface="Wingdings" pitchFamily="2" charset="2"/>
              <a:buChar char="Ø"/>
            </a:pPr>
            <a:r>
              <a:rPr lang="en-US" b="1" dirty="0" smtClean="0"/>
              <a:t>Florida State Exemption</a:t>
            </a:r>
          </a:p>
          <a:p>
            <a:pPr>
              <a:buFont typeface="Wingdings" pitchFamily="2" charset="2"/>
              <a:buChar char="Ø"/>
            </a:pPr>
            <a:r>
              <a:rPr lang="en-US" b="1" dirty="0" smtClean="0"/>
              <a:t>Monitoring Plans  </a:t>
            </a:r>
            <a:endParaRPr lang="en-US" b="1" dirty="0"/>
          </a:p>
        </p:txBody>
      </p:sp>
      <p:sp>
        <p:nvSpPr>
          <p:cNvPr id="5" name="TextBox 4"/>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GETTING STARTED</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4" name="Date Placeholder 3"/>
          <p:cNvSpPr>
            <a:spLocks noGrp="1"/>
          </p:cNvSpPr>
          <p:nvPr>
            <p:ph type="dt" sz="half" idx="10"/>
          </p:nvPr>
        </p:nvSpPr>
        <p:spPr/>
        <p:txBody>
          <a:bodyPr/>
          <a:lstStyle/>
          <a:p>
            <a:pPr eaLnBrk="1" latinLnBrk="0" hangingPunct="1"/>
            <a:fld id="{8435084E-26DE-4140-9841-2FC6E1DDCEE5}" type="datetime1">
              <a:rPr lang="en-US" smtClean="0"/>
              <a:t>5/21/2012</a:t>
            </a:fld>
            <a:endParaRPr lang="en-US" dirty="0"/>
          </a:p>
        </p:txBody>
      </p:sp>
    </p:spTree>
    <p:extLst>
      <p:ext uri="{BB962C8B-B14F-4D97-AF65-F5344CB8AC3E}">
        <p14:creationId xmlns:p14="http://schemas.microsoft.com/office/powerpoint/2010/main" val="26573347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solidFill>
                  <a:srgbClr val="675E47"/>
                </a:solidFill>
              </a:rPr>
              <a:t>Strategies for Long Term Research Planning </a:t>
            </a:r>
            <a:endParaRPr lang="en-US" sz="2800" dirty="0"/>
          </a:p>
        </p:txBody>
      </p:sp>
      <p:sp>
        <p:nvSpPr>
          <p:cNvPr id="3" name="Content Placeholder 2"/>
          <p:cNvSpPr>
            <a:spLocks noGrp="1"/>
          </p:cNvSpPr>
          <p:nvPr>
            <p:ph sz="quarter" idx="1"/>
          </p:nvPr>
        </p:nvSpPr>
        <p:spPr/>
        <p:txBody>
          <a:bodyPr>
            <a:normAutofit fontScale="85000" lnSpcReduction="20000"/>
          </a:bodyPr>
          <a:lstStyle/>
          <a:p>
            <a:pPr marL="114300" indent="0" algn="ctr">
              <a:buNone/>
            </a:pPr>
            <a:r>
              <a:rPr lang="en-US" dirty="0" smtClean="0"/>
              <a:t>Research Compliance</a:t>
            </a:r>
          </a:p>
          <a:p>
            <a:pPr marL="114300" indent="0">
              <a:buNone/>
            </a:pPr>
            <a:r>
              <a:rPr lang="en-US" dirty="0" smtClean="0"/>
              <a:t>Research Misconduct:</a:t>
            </a:r>
          </a:p>
          <a:p>
            <a:pPr>
              <a:buFont typeface="Wingdings" pitchFamily="2" charset="2"/>
              <a:buChar char="Ø"/>
            </a:pPr>
            <a:r>
              <a:rPr lang="en-US" dirty="0"/>
              <a:t>Research Misconduct (plagiarism, Falsification &amp; </a:t>
            </a:r>
            <a:r>
              <a:rPr lang="en-US" dirty="0" smtClean="0"/>
              <a:t>Fabrication)</a:t>
            </a:r>
          </a:p>
          <a:p>
            <a:pPr>
              <a:buFont typeface="Wingdings" pitchFamily="2" charset="2"/>
              <a:buChar char="Ø"/>
            </a:pPr>
            <a:r>
              <a:rPr lang="en-US" dirty="0"/>
              <a:t>R</a:t>
            </a:r>
            <a:r>
              <a:rPr lang="en-US" dirty="0" smtClean="0"/>
              <a:t>esponsible  Conduct in Research – NSF</a:t>
            </a:r>
          </a:p>
          <a:p>
            <a:pPr>
              <a:buFont typeface="Wingdings" pitchFamily="2" charset="2"/>
              <a:buChar char="Ø"/>
            </a:pPr>
            <a:r>
              <a:rPr lang="en-US" dirty="0" smtClean="0"/>
              <a:t>Training (CITI Modules &amp; Graduate Studies Seminars)</a:t>
            </a:r>
          </a:p>
          <a:p>
            <a:pPr>
              <a:buFont typeface="Wingdings" pitchFamily="2" charset="2"/>
              <a:buChar char="Ø"/>
            </a:pPr>
            <a:r>
              <a:rPr lang="en-US" dirty="0" smtClean="0"/>
              <a:t>PTF Certification </a:t>
            </a:r>
          </a:p>
          <a:p>
            <a:pPr>
              <a:buFont typeface="Wingdings" pitchFamily="2" charset="2"/>
              <a:buChar char="Ø"/>
            </a:pPr>
            <a:r>
              <a:rPr lang="en-US" dirty="0" smtClean="0"/>
              <a:t>iThenticate  Plagiarism &amp; duplication software</a:t>
            </a:r>
          </a:p>
          <a:p>
            <a:pPr>
              <a:buFont typeface="Wingdings" pitchFamily="2" charset="2"/>
              <a:buChar char="Ø"/>
            </a:pPr>
            <a:r>
              <a:rPr lang="en-US" dirty="0" smtClean="0"/>
              <a:t>Research Misconduct Policy &amp; ORI Assurance</a:t>
            </a:r>
          </a:p>
          <a:p>
            <a:pPr>
              <a:buFont typeface="Wingdings" pitchFamily="2" charset="2"/>
              <a:buChar char="Ø"/>
            </a:pPr>
            <a:r>
              <a:rPr lang="en-US" dirty="0" smtClean="0"/>
              <a:t>Assessment, Inquiry &amp; Investigations</a:t>
            </a:r>
          </a:p>
          <a:p>
            <a:pPr>
              <a:buFont typeface="Wingdings" pitchFamily="2" charset="2"/>
              <a:buChar char="Ø"/>
            </a:pPr>
            <a:r>
              <a:rPr lang="en-US" dirty="0" smtClean="0"/>
              <a:t>Reporting </a:t>
            </a:r>
            <a:r>
              <a:rPr lang="en-US" dirty="0"/>
              <a:t>to NIH and NSF</a:t>
            </a:r>
          </a:p>
          <a:p>
            <a:pPr>
              <a:buFont typeface="Wingdings" pitchFamily="2" charset="2"/>
              <a:buChar char="Ø"/>
            </a:pPr>
            <a:endParaRPr lang="en-US" dirty="0"/>
          </a:p>
        </p:txBody>
      </p:sp>
      <p:sp>
        <p:nvSpPr>
          <p:cNvPr id="5" name="TextBox 4"/>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GETTING STARTED</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4" name="Date Placeholder 3"/>
          <p:cNvSpPr>
            <a:spLocks noGrp="1"/>
          </p:cNvSpPr>
          <p:nvPr>
            <p:ph type="dt" sz="half" idx="10"/>
          </p:nvPr>
        </p:nvSpPr>
        <p:spPr/>
        <p:txBody>
          <a:bodyPr/>
          <a:lstStyle/>
          <a:p>
            <a:pPr eaLnBrk="1" latinLnBrk="0" hangingPunct="1"/>
            <a:fld id="{34CB4887-7A80-4298-8BA5-2137FFAD3067}" type="datetime1">
              <a:rPr lang="en-US" smtClean="0"/>
              <a:t>5/21/2012</a:t>
            </a:fld>
            <a:endParaRPr lang="en-US" dirty="0"/>
          </a:p>
        </p:txBody>
      </p:sp>
    </p:spTree>
    <p:extLst>
      <p:ext uri="{BB962C8B-B14F-4D97-AF65-F5344CB8AC3E}">
        <p14:creationId xmlns:p14="http://schemas.microsoft.com/office/powerpoint/2010/main" val="27240159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solidFill>
                  <a:srgbClr val="675E47"/>
                </a:solidFill>
              </a:rPr>
              <a:t>Strategies for Long Term Research Planning </a:t>
            </a:r>
            <a:endParaRPr lang="en-US" sz="2800" dirty="0"/>
          </a:p>
        </p:txBody>
      </p:sp>
      <p:sp>
        <p:nvSpPr>
          <p:cNvPr id="3" name="Content Placeholder 2"/>
          <p:cNvSpPr>
            <a:spLocks noGrp="1"/>
          </p:cNvSpPr>
          <p:nvPr>
            <p:ph sz="quarter" idx="1"/>
          </p:nvPr>
        </p:nvSpPr>
        <p:spPr/>
        <p:txBody>
          <a:bodyPr>
            <a:normAutofit fontScale="92500" lnSpcReduction="20000"/>
          </a:bodyPr>
          <a:lstStyle/>
          <a:p>
            <a:pPr marL="114300" indent="0" algn="ctr">
              <a:buNone/>
            </a:pPr>
            <a:r>
              <a:rPr lang="en-US" dirty="0" smtClean="0"/>
              <a:t>Research Compliance</a:t>
            </a:r>
          </a:p>
          <a:p>
            <a:pPr marL="114300" indent="0">
              <a:buNone/>
            </a:pPr>
            <a:r>
              <a:rPr lang="en-US" dirty="0" smtClean="0"/>
              <a:t>Investigations and Audit Mitigation:</a:t>
            </a:r>
          </a:p>
          <a:p>
            <a:pPr>
              <a:buFont typeface="Wingdings" pitchFamily="2" charset="2"/>
              <a:buChar char="Ø"/>
            </a:pPr>
            <a:r>
              <a:rPr lang="en-US" dirty="0" smtClean="0"/>
              <a:t>Federal Audit - OMB Circular A-133</a:t>
            </a:r>
          </a:p>
          <a:p>
            <a:pPr>
              <a:buFont typeface="Wingdings" pitchFamily="2" charset="2"/>
              <a:buChar char="Ø"/>
            </a:pPr>
            <a:r>
              <a:rPr lang="en-US" dirty="0" smtClean="0"/>
              <a:t>Agency Directed Audits (Federal , State, Industry)</a:t>
            </a:r>
          </a:p>
          <a:p>
            <a:pPr>
              <a:buFont typeface="Wingdings" pitchFamily="2" charset="2"/>
              <a:buChar char="Ø"/>
            </a:pPr>
            <a:r>
              <a:rPr lang="en-US" dirty="0" smtClean="0"/>
              <a:t>Internal Audits</a:t>
            </a:r>
          </a:p>
          <a:p>
            <a:pPr>
              <a:buFont typeface="Wingdings" pitchFamily="2" charset="2"/>
              <a:buChar char="Ø"/>
            </a:pPr>
            <a:r>
              <a:rPr lang="en-US" dirty="0" smtClean="0"/>
              <a:t>OIG Investigations (Research Misconduct, False Claims, Un-allowable Expenses &amp; Other)</a:t>
            </a:r>
          </a:p>
          <a:p>
            <a:pPr>
              <a:buFont typeface="Wingdings" pitchFamily="2" charset="2"/>
              <a:buChar char="Ø"/>
            </a:pPr>
            <a:r>
              <a:rPr lang="en-US" dirty="0" smtClean="0"/>
              <a:t>Desk Audits</a:t>
            </a:r>
          </a:p>
          <a:p>
            <a:pPr>
              <a:buFont typeface="Wingdings" pitchFamily="2" charset="2"/>
              <a:buChar char="Ø"/>
            </a:pPr>
            <a:r>
              <a:rPr lang="en-US" dirty="0" smtClean="0"/>
              <a:t>Pre-award Audits</a:t>
            </a:r>
          </a:p>
          <a:p>
            <a:pPr>
              <a:buFont typeface="Wingdings" pitchFamily="2" charset="2"/>
              <a:buChar char="Ø"/>
            </a:pPr>
            <a:r>
              <a:rPr lang="en-US" dirty="0" smtClean="0"/>
              <a:t>Program Audits </a:t>
            </a:r>
            <a:endParaRPr lang="en-US" dirty="0"/>
          </a:p>
        </p:txBody>
      </p:sp>
      <p:sp>
        <p:nvSpPr>
          <p:cNvPr id="5" name="TextBox 4"/>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GETTING STARTED</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4" name="Date Placeholder 3"/>
          <p:cNvSpPr>
            <a:spLocks noGrp="1"/>
          </p:cNvSpPr>
          <p:nvPr>
            <p:ph type="dt" sz="half" idx="10"/>
          </p:nvPr>
        </p:nvSpPr>
        <p:spPr/>
        <p:txBody>
          <a:bodyPr/>
          <a:lstStyle/>
          <a:p>
            <a:pPr eaLnBrk="1" latinLnBrk="0" hangingPunct="1"/>
            <a:fld id="{D643C789-021A-4FEE-9694-B4A8184977E8}" type="datetime1">
              <a:rPr lang="en-US" smtClean="0"/>
              <a:t>5/21/2012</a:t>
            </a:fld>
            <a:endParaRPr lang="en-US" dirty="0"/>
          </a:p>
        </p:txBody>
      </p:sp>
    </p:spTree>
    <p:extLst>
      <p:ext uri="{BB962C8B-B14F-4D97-AF65-F5344CB8AC3E}">
        <p14:creationId xmlns:p14="http://schemas.microsoft.com/office/powerpoint/2010/main" val="25204474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solidFill>
                  <a:srgbClr val="675E47"/>
                </a:solidFill>
              </a:rPr>
              <a:t>Strategies for Long Term Research Planning </a:t>
            </a:r>
            <a:endParaRPr lang="en-US" sz="2800" dirty="0"/>
          </a:p>
        </p:txBody>
      </p:sp>
      <p:sp>
        <p:nvSpPr>
          <p:cNvPr id="3" name="Content Placeholder 2"/>
          <p:cNvSpPr>
            <a:spLocks noGrp="1"/>
          </p:cNvSpPr>
          <p:nvPr>
            <p:ph sz="quarter" idx="1"/>
          </p:nvPr>
        </p:nvSpPr>
        <p:spPr/>
        <p:txBody>
          <a:bodyPr/>
          <a:lstStyle/>
          <a:p>
            <a:pPr marL="114300" indent="0" algn="ctr">
              <a:buNone/>
            </a:pPr>
            <a:r>
              <a:rPr lang="en-US" dirty="0" smtClean="0"/>
              <a:t>Research Compliance</a:t>
            </a:r>
          </a:p>
          <a:p>
            <a:pPr marL="114300" indent="0">
              <a:buNone/>
            </a:pPr>
            <a:endParaRPr lang="en-US" dirty="0" smtClean="0"/>
          </a:p>
          <a:p>
            <a:pPr marL="114300" indent="0" algn="ctr">
              <a:buNone/>
            </a:pPr>
            <a:r>
              <a:rPr lang="en-US" dirty="0" smtClean="0"/>
              <a:t>Questions &amp; Comments ???</a:t>
            </a:r>
          </a:p>
          <a:p>
            <a:pPr marL="114300" indent="0" algn="ctr">
              <a:buNone/>
            </a:pPr>
            <a:endParaRPr lang="en-US" dirty="0"/>
          </a:p>
          <a:p>
            <a:pPr marL="114300" indent="0" algn="ctr">
              <a:buNone/>
            </a:pPr>
            <a:r>
              <a:rPr lang="en-US" dirty="0" smtClean="0"/>
              <a:t>Doug Backman</a:t>
            </a:r>
          </a:p>
          <a:p>
            <a:pPr marL="114300" indent="0" algn="ctr">
              <a:buNone/>
            </a:pPr>
            <a:r>
              <a:rPr lang="en-US" dirty="0" smtClean="0"/>
              <a:t>407-882-1168</a:t>
            </a:r>
          </a:p>
          <a:p>
            <a:pPr marL="114300" indent="0" algn="ctr">
              <a:buNone/>
            </a:pPr>
            <a:r>
              <a:rPr lang="en-US" dirty="0" smtClean="0">
                <a:hlinkClick r:id="rId2"/>
              </a:rPr>
              <a:t>dbackman@ucf.edu</a:t>
            </a:r>
            <a:endParaRPr lang="en-US" dirty="0" smtClean="0"/>
          </a:p>
          <a:p>
            <a:pPr marL="114300" indent="0" algn="ctr">
              <a:buNone/>
            </a:pP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3315" y="5714500"/>
            <a:ext cx="5407025"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GETTING STARTED</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4" name="Date Placeholder 3"/>
          <p:cNvSpPr>
            <a:spLocks noGrp="1"/>
          </p:cNvSpPr>
          <p:nvPr>
            <p:ph type="dt" sz="half" idx="10"/>
          </p:nvPr>
        </p:nvSpPr>
        <p:spPr/>
        <p:txBody>
          <a:bodyPr/>
          <a:lstStyle/>
          <a:p>
            <a:pPr eaLnBrk="1" latinLnBrk="0" hangingPunct="1"/>
            <a:fld id="{85AE13D3-FA56-4E74-ABC7-B4D9D1FBE949}" type="datetime1">
              <a:rPr lang="en-US" smtClean="0"/>
              <a:t>5/21/2012</a:t>
            </a:fld>
            <a:endParaRPr lang="en-US" dirty="0"/>
          </a:p>
        </p:txBody>
      </p:sp>
    </p:spTree>
    <p:extLst>
      <p:ext uri="{BB962C8B-B14F-4D97-AF65-F5344CB8AC3E}">
        <p14:creationId xmlns:p14="http://schemas.microsoft.com/office/powerpoint/2010/main" val="33446142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3752671"/>
            <a:ext cx="7543800" cy="646331"/>
          </a:xfrm>
          <a:prstGeom prst="rect">
            <a:avLst/>
          </a:prstGeom>
          <a:noFill/>
        </p:spPr>
        <p:txBody>
          <a:bodyPr wrap="square" rtlCol="0">
            <a:spAutoFit/>
          </a:bodyPr>
          <a:lstStyle/>
          <a:p>
            <a:pPr algn="ctr"/>
            <a:r>
              <a:rPr lang="en-US" sz="3600"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QUESTIONS or COMMENTS?</a:t>
            </a:r>
            <a:endParaRPr lang="en-US" sz="3600"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pic>
        <p:nvPicPr>
          <p:cNvPr id="1026" name="Picture 2" descr="C:\Users\LTorres\AppData\Local\Microsoft\Windows\Temporary Internet Files\Low\Content.IE5\4F1O7XFO\MC90043379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6295" y="1905143"/>
            <a:ext cx="1828657" cy="1828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48204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rot="5400000">
            <a:off x="4466843" y="4053271"/>
            <a:ext cx="6629401" cy="457200"/>
          </a:xfrm>
        </p:spPr>
        <p:txBody>
          <a:bodyPr>
            <a:normAutofit/>
          </a:bodyPr>
          <a:lstStyle/>
          <a:p>
            <a:r>
              <a:rPr lang="en-US" sz="1100" b="1" cap="none" dirty="0">
                <a:solidFill>
                  <a:schemeClr val="accent6">
                    <a:lumMod val="50000"/>
                  </a:schemeClr>
                </a:solidFill>
                <a:latin typeface="Century Gothic" pitchFamily="34" charset="0"/>
              </a:rPr>
              <a:t>Exploring Research Administration…from CONCEPT to COMMERCIALIZATION</a:t>
            </a:r>
          </a:p>
        </p:txBody>
      </p:sp>
      <p:pic>
        <p:nvPicPr>
          <p:cNvPr id="8" name="Picture 7" descr="Picture1.png"/>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295000"/>
                    </a14:imgEffect>
                  </a14:imgLayer>
                </a14:imgProps>
              </a:ext>
            </a:extLst>
          </a:blip>
          <a:srcRect b="18931"/>
          <a:stretch/>
        </p:blipFill>
        <p:spPr>
          <a:xfrm rot="5400000">
            <a:off x="7000145" y="716005"/>
            <a:ext cx="2937878" cy="1173480"/>
          </a:xfrm>
          <a:prstGeom prst="rect">
            <a:avLst/>
          </a:prstGeom>
        </p:spPr>
      </p:pic>
      <p:sp>
        <p:nvSpPr>
          <p:cNvPr id="5" name="Title 2"/>
          <p:cNvSpPr txBox="1">
            <a:spLocks/>
          </p:cNvSpPr>
          <p:nvPr/>
        </p:nvSpPr>
        <p:spPr>
          <a:xfrm>
            <a:off x="0" y="3048000"/>
            <a:ext cx="7543800" cy="1143000"/>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US" sz="3200" b="1" dirty="0" smtClean="0">
                <a:solidFill>
                  <a:srgbClr val="C17529">
                    <a:lumMod val="50000"/>
                  </a:srgbClr>
                </a:solidFill>
                <a:effectLst>
                  <a:outerShdw blurRad="38100" dist="38100" dir="2700000" algn="tl">
                    <a:srgbClr val="000000">
                      <a:alpha val="43137"/>
                    </a:srgbClr>
                  </a:outerShdw>
                </a:effectLst>
                <a:latin typeface="Century Gothic" pitchFamily="34" charset="0"/>
              </a:rPr>
              <a:t>UCF RESEARCH FOUNDATION</a:t>
            </a:r>
            <a:endParaRPr lang="en-US" sz="3200" b="1" dirty="0">
              <a:solidFill>
                <a:srgbClr val="C17529">
                  <a:lumMod val="50000"/>
                </a:srgbClr>
              </a:solidFill>
              <a:effectLst>
                <a:outerShdw blurRad="38100" dist="38100" dir="2700000" algn="tl">
                  <a:srgbClr val="000000">
                    <a:alpha val="43137"/>
                  </a:srgbClr>
                </a:outerShdw>
              </a:effectLst>
              <a:latin typeface="Century Gothic" pitchFamily="34" charset="0"/>
            </a:endParaRPr>
          </a:p>
        </p:txBody>
      </p:sp>
      <p:sp>
        <p:nvSpPr>
          <p:cNvPr id="2" name="TextBox 1"/>
          <p:cNvSpPr txBox="1"/>
          <p:nvPr/>
        </p:nvSpPr>
        <p:spPr>
          <a:xfrm>
            <a:off x="-4281" y="3943317"/>
            <a:ext cx="7543800" cy="338554"/>
          </a:xfrm>
          <a:prstGeom prst="rect">
            <a:avLst/>
          </a:prstGeom>
          <a:noFill/>
        </p:spPr>
        <p:txBody>
          <a:bodyPr wrap="square" rtlCol="0">
            <a:spAutoFit/>
          </a:bodyPr>
          <a:lstStyle/>
          <a:p>
            <a:pPr algn="ctr"/>
            <a:r>
              <a:rPr lang="en-US" sz="1600" b="1" dirty="0" smtClean="0">
                <a:solidFill>
                  <a:srgbClr val="C17529">
                    <a:lumMod val="75000"/>
                  </a:srgbClr>
                </a:solidFill>
                <a:latin typeface="Century Gothic" pitchFamily="34" charset="0"/>
              </a:rPr>
              <a:t>Betsy Gray and Hilary Hitchner</a:t>
            </a:r>
            <a:endParaRPr lang="en-US" sz="1600" b="1" dirty="0">
              <a:solidFill>
                <a:srgbClr val="C17529">
                  <a:lumMod val="75000"/>
                </a:srgbClr>
              </a:solidFill>
              <a:latin typeface="Century Gothic" pitchFamily="34" charset="0"/>
            </a:endParaRPr>
          </a:p>
        </p:txBody>
      </p:sp>
    </p:spTree>
    <p:extLst>
      <p:ext uri="{BB962C8B-B14F-4D97-AF65-F5344CB8AC3E}">
        <p14:creationId xmlns:p14="http://schemas.microsoft.com/office/powerpoint/2010/main" val="366204683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b="1" dirty="0" smtClean="0">
                <a:solidFill>
                  <a:srgbClr val="C17529"/>
                </a:solidFill>
                <a:effectLst>
                  <a:outerShdw blurRad="38100" dist="38100" dir="2700000" algn="tl">
                    <a:srgbClr val="000000">
                      <a:alpha val="43137"/>
                    </a:srgbClr>
                  </a:outerShdw>
                </a:effectLst>
                <a:latin typeface="Century Gothic" pitchFamily="34" charset="0"/>
              </a:rPr>
              <a:t>WHAT is a </a:t>
            </a:r>
            <a:r>
              <a:rPr lang="en-US" sz="3000" b="1" dirty="0">
                <a:solidFill>
                  <a:srgbClr val="C17529"/>
                </a:solidFill>
                <a:effectLst>
                  <a:outerShdw blurRad="38100" dist="38100" dir="2700000" algn="tl">
                    <a:srgbClr val="000000">
                      <a:alpha val="43137"/>
                    </a:srgbClr>
                  </a:outerShdw>
                </a:effectLst>
                <a:latin typeface="Century Gothic" pitchFamily="34" charset="0"/>
              </a:rPr>
              <a:t>RESEARCH </a:t>
            </a:r>
            <a:r>
              <a:rPr lang="en-US" sz="3000" b="1" dirty="0" smtClean="0">
                <a:solidFill>
                  <a:srgbClr val="C17529"/>
                </a:solidFill>
                <a:effectLst>
                  <a:outerShdw blurRad="38100" dist="38100" dir="2700000" algn="tl">
                    <a:srgbClr val="000000">
                      <a:alpha val="43137"/>
                    </a:srgbClr>
                  </a:outerShdw>
                </a:effectLst>
                <a:latin typeface="Century Gothic" pitchFamily="34" charset="0"/>
              </a:rPr>
              <a:t>FOUNDATION?</a:t>
            </a:r>
            <a:endParaRPr lang="en-US" sz="3000" b="1" dirty="0">
              <a:solidFill>
                <a:srgbClr val="C17529"/>
              </a:solidFill>
              <a:effectLst>
                <a:outerShdw blurRad="38100" dist="38100" dir="2700000" algn="tl">
                  <a:srgbClr val="000000">
                    <a:alpha val="43137"/>
                  </a:srgbClr>
                </a:outerShdw>
              </a:effectLst>
              <a:latin typeface="Century Gothic" pitchFamily="34" charset="0"/>
            </a:endParaRPr>
          </a:p>
        </p:txBody>
      </p:sp>
      <p:sp>
        <p:nvSpPr>
          <p:cNvPr id="3" name="Content Placeholder 2"/>
          <p:cNvSpPr>
            <a:spLocks noGrp="1"/>
          </p:cNvSpPr>
          <p:nvPr>
            <p:ph idx="1"/>
          </p:nvPr>
        </p:nvSpPr>
        <p:spPr>
          <a:xfrm>
            <a:off x="304800" y="1219200"/>
            <a:ext cx="8534400" cy="5181600"/>
          </a:xfrm>
        </p:spPr>
        <p:txBody>
          <a:bodyPr>
            <a:noAutofit/>
          </a:bodyPr>
          <a:lstStyle/>
          <a:p>
            <a:pPr marL="0" indent="0">
              <a:buNone/>
            </a:pPr>
            <a:r>
              <a:rPr lang="en-US" sz="1900" b="1" u="sng" dirty="0" smtClean="0">
                <a:latin typeface="Century Gothic" pitchFamily="34" charset="0"/>
              </a:rPr>
              <a:t>Research Foundation</a:t>
            </a:r>
            <a:r>
              <a:rPr lang="en-US" sz="1900" dirty="0" smtClean="0">
                <a:latin typeface="Century Gothic" pitchFamily="34" charset="0"/>
              </a:rPr>
              <a:t>: </a:t>
            </a:r>
          </a:p>
          <a:p>
            <a:pPr marL="457200" lvl="1" indent="0">
              <a:buNone/>
            </a:pPr>
            <a:r>
              <a:rPr lang="en-US" sz="1900" dirty="0" smtClean="0">
                <a:latin typeface="Century Gothic" pitchFamily="34" charset="0"/>
              </a:rPr>
              <a:t>a university affiliated nonprofit corporation providing services to a </a:t>
            </a:r>
            <a:r>
              <a:rPr lang="en-US" sz="1900" i="1" u="sng" dirty="0" smtClean="0">
                <a:latin typeface="Century Gothic" pitchFamily="34" charset="0"/>
              </a:rPr>
              <a:t>defined degree </a:t>
            </a:r>
            <a:r>
              <a:rPr lang="en-US" sz="1900" dirty="0" smtClean="0">
                <a:latin typeface="Century Gothic" pitchFamily="34" charset="0"/>
              </a:rPr>
              <a:t>to its university’s </a:t>
            </a:r>
            <a:r>
              <a:rPr lang="en-US" sz="1900" i="1" u="sng" dirty="0" smtClean="0">
                <a:latin typeface="Century Gothic" pitchFamily="34" charset="0"/>
              </a:rPr>
              <a:t>research program</a:t>
            </a:r>
            <a:endParaRPr lang="en-US" sz="1900" i="1" dirty="0" smtClean="0">
              <a:latin typeface="Century Gothic" pitchFamily="34" charset="0"/>
            </a:endParaRPr>
          </a:p>
          <a:p>
            <a:pPr marL="0" indent="0">
              <a:buNone/>
            </a:pPr>
            <a:endParaRPr lang="en-US" sz="1900" dirty="0" smtClean="0">
              <a:latin typeface="Century Gothic" pitchFamily="34" charset="0"/>
            </a:endParaRPr>
          </a:p>
          <a:p>
            <a:pPr marL="0" indent="0">
              <a:buNone/>
            </a:pPr>
            <a:r>
              <a:rPr lang="en-US" sz="1900" b="1" u="sng" dirty="0" smtClean="0">
                <a:latin typeface="Century Gothic" pitchFamily="34" charset="0"/>
              </a:rPr>
              <a:t>Defined Degree</a:t>
            </a:r>
            <a:r>
              <a:rPr lang="en-US" sz="1900" dirty="0" smtClean="0">
                <a:latin typeface="Century Gothic" pitchFamily="34" charset="0"/>
              </a:rPr>
              <a:t>: </a:t>
            </a:r>
          </a:p>
          <a:p>
            <a:pPr marL="457200" lvl="1" indent="0">
              <a:buNone/>
            </a:pPr>
            <a:r>
              <a:rPr lang="en-US" sz="1900" dirty="0" smtClean="0">
                <a:latin typeface="Century Gothic" pitchFamily="34" charset="0"/>
              </a:rPr>
              <a:t>the scope of services provided varies widely, ranging from providing comprehensive grants and contracts administration and related business services to a more narrowly focused mission, and many variations between the two</a:t>
            </a:r>
          </a:p>
          <a:p>
            <a:pPr marL="0" indent="0">
              <a:buNone/>
            </a:pPr>
            <a:endParaRPr lang="en-US" sz="1900" dirty="0">
              <a:latin typeface="Century Gothic" pitchFamily="34" charset="0"/>
            </a:endParaRPr>
          </a:p>
          <a:p>
            <a:pPr marL="0" indent="0">
              <a:buNone/>
            </a:pPr>
            <a:r>
              <a:rPr lang="en-US" sz="1900" b="1" u="sng" dirty="0" smtClean="0">
                <a:latin typeface="Century Gothic" pitchFamily="34" charset="0"/>
              </a:rPr>
              <a:t>Research Program</a:t>
            </a:r>
            <a:r>
              <a:rPr lang="en-US" sz="1900" dirty="0" smtClean="0">
                <a:latin typeface="Century Gothic" pitchFamily="34" charset="0"/>
              </a:rPr>
              <a:t>: </a:t>
            </a:r>
          </a:p>
          <a:p>
            <a:pPr marL="457200" lvl="1" indent="0">
              <a:buNone/>
            </a:pPr>
            <a:r>
              <a:rPr lang="en-US" sz="1900" dirty="0" smtClean="0">
                <a:latin typeface="Century Gothic" pitchFamily="34" charset="0"/>
              </a:rPr>
              <a:t>sponsored research from federal, state, private foundations and industry; can also include internally funded programs </a:t>
            </a:r>
          </a:p>
          <a:p>
            <a:pPr marL="457200" lvl="1" indent="0">
              <a:buNone/>
            </a:pPr>
            <a:endParaRPr lang="en-US" sz="1900" dirty="0">
              <a:latin typeface="Century Gothic" pitchFamily="34" charset="0"/>
            </a:endParaRPr>
          </a:p>
          <a:p>
            <a:pPr marL="457200" lvl="1" indent="0" algn="ctr">
              <a:buNone/>
            </a:pPr>
            <a:r>
              <a:rPr lang="en-US" sz="2200" b="1" i="1" dirty="0" smtClean="0">
                <a:solidFill>
                  <a:srgbClr val="FF0000"/>
                </a:solidFill>
                <a:latin typeface="Century Gothic" pitchFamily="34" charset="0"/>
              </a:rPr>
              <a:t>RF’s are not all created equal!</a:t>
            </a:r>
            <a:endParaRPr lang="en-US" sz="2200" b="1" i="1" dirty="0">
              <a:solidFill>
                <a:srgbClr val="FF0000"/>
              </a:solidFill>
              <a:latin typeface="Century Gothic" pitchFamily="34" charset="0"/>
            </a:endParaRPr>
          </a:p>
        </p:txBody>
      </p:sp>
      <p:sp>
        <p:nvSpPr>
          <p:cNvPr id="4" name="TextBox 3"/>
          <p:cNvSpPr txBox="1"/>
          <p:nvPr/>
        </p:nvSpPr>
        <p:spPr>
          <a:xfrm>
            <a:off x="141514" y="6477000"/>
            <a:ext cx="8915400" cy="369332"/>
          </a:xfrm>
          <a:prstGeom prst="rect">
            <a:avLst/>
          </a:prstGeom>
          <a:noFill/>
        </p:spPr>
        <p:txBody>
          <a:bodyPr wrap="square" rtlCol="0">
            <a:spAutoFit/>
          </a:bodyPr>
          <a:lstStyle/>
          <a:p>
            <a:pPr algn="ctr"/>
            <a:r>
              <a:rPr lang="en-US" b="1" dirty="0" smtClean="0">
                <a:solidFill>
                  <a:srgbClr val="C17529">
                    <a:lumMod val="50000"/>
                  </a:srgbClr>
                </a:solidFill>
                <a:effectLst>
                  <a:outerShdw blurRad="38100" dist="38100" dir="2700000" algn="tl">
                    <a:srgbClr val="000000">
                      <a:alpha val="43137"/>
                    </a:srgbClr>
                  </a:outerShdw>
                </a:effectLst>
                <a:latin typeface="Century Gothic" pitchFamily="34" charset="0"/>
              </a:rPr>
              <a:t>GETTING STARTED</a:t>
            </a:r>
            <a:endParaRPr lang="en-US" b="1" dirty="0">
              <a:solidFill>
                <a:srgbClr val="C17529">
                  <a:lumMod val="50000"/>
                </a:srgbClr>
              </a:solidFill>
              <a:effectLst>
                <a:outerShdw blurRad="38100" dist="38100" dir="2700000" algn="tl">
                  <a:srgbClr val="000000">
                    <a:alpha val="43137"/>
                  </a:srgbClr>
                </a:outerShdw>
              </a:effectLst>
              <a:latin typeface="Century Gothic" pitchFamily="34" charset="0"/>
            </a:endParaRPr>
          </a:p>
        </p:txBody>
      </p:sp>
      <p:sp>
        <p:nvSpPr>
          <p:cNvPr id="5" name="Date Placeholder 4"/>
          <p:cNvSpPr>
            <a:spLocks noGrp="1"/>
          </p:cNvSpPr>
          <p:nvPr>
            <p:ph type="dt" sz="half" idx="10"/>
          </p:nvPr>
        </p:nvSpPr>
        <p:spPr/>
        <p:txBody>
          <a:bodyPr/>
          <a:lstStyle/>
          <a:p>
            <a:pPr eaLnBrk="1" latinLnBrk="0" hangingPunct="1"/>
            <a:fld id="{2B344CA3-C808-411A-90E8-1774340C377B}" type="datetime1">
              <a:rPr lang="en-US" smtClean="0"/>
              <a:t>5/21/2012</a:t>
            </a:fld>
            <a:endParaRPr lang="en-US" dirty="0"/>
          </a:p>
        </p:txBody>
      </p:sp>
    </p:spTree>
    <p:extLst>
      <p:ext uri="{BB962C8B-B14F-4D97-AF65-F5344CB8AC3E}">
        <p14:creationId xmlns:p14="http://schemas.microsoft.com/office/powerpoint/2010/main" val="40508758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b="1" dirty="0" smtClean="0">
                <a:solidFill>
                  <a:srgbClr val="C17529"/>
                </a:solidFill>
                <a:effectLst>
                  <a:outerShdw blurRad="38100" dist="38100" dir="2700000" algn="tl">
                    <a:srgbClr val="000000">
                      <a:alpha val="43137"/>
                    </a:srgbClr>
                  </a:outerShdw>
                </a:effectLst>
                <a:latin typeface="Century Gothic" pitchFamily="34" charset="0"/>
              </a:rPr>
              <a:t>WHY HAVE A RESEARCH FOUNDATION?</a:t>
            </a:r>
            <a:endParaRPr lang="en-US" sz="3000" dirty="0"/>
          </a:p>
        </p:txBody>
      </p:sp>
      <p:sp>
        <p:nvSpPr>
          <p:cNvPr id="3" name="Content Placeholder 2"/>
          <p:cNvSpPr>
            <a:spLocks noGrp="1"/>
          </p:cNvSpPr>
          <p:nvPr>
            <p:ph idx="1"/>
          </p:nvPr>
        </p:nvSpPr>
        <p:spPr>
          <a:xfrm>
            <a:off x="304800" y="1554162"/>
            <a:ext cx="8153400" cy="4525963"/>
          </a:xfrm>
        </p:spPr>
        <p:txBody>
          <a:bodyPr>
            <a:normAutofit/>
          </a:bodyPr>
          <a:lstStyle/>
          <a:p>
            <a:pPr>
              <a:buFont typeface="Wingdings" pitchFamily="2" charset="2"/>
              <a:buChar char="q"/>
            </a:pPr>
            <a:endParaRPr lang="en-US" sz="1800" dirty="0">
              <a:latin typeface="Century Gothic" pitchFamily="34" charset="0"/>
            </a:endParaRPr>
          </a:p>
          <a:p>
            <a:pPr lvl="1">
              <a:buFont typeface="Wingdings" pitchFamily="2" charset="2"/>
              <a:buChar char="q"/>
            </a:pPr>
            <a:r>
              <a:rPr lang="en-US" sz="2000" dirty="0" smtClean="0">
                <a:latin typeface="Century Gothic" pitchFamily="34" charset="0"/>
              </a:rPr>
              <a:t>Sponsored research and its applicable functions and activities can sometimes be more effectively carried out under a separate but affiliated corporate structure</a:t>
            </a:r>
          </a:p>
          <a:p>
            <a:pPr>
              <a:buFont typeface="Wingdings" pitchFamily="2" charset="2"/>
              <a:buChar char="q"/>
            </a:pPr>
            <a:endParaRPr lang="en-US" sz="2000" dirty="0" smtClean="0">
              <a:latin typeface="Century Gothic" pitchFamily="34" charset="0"/>
            </a:endParaRPr>
          </a:p>
          <a:p>
            <a:pPr lvl="1">
              <a:buFont typeface="Wingdings" pitchFamily="2" charset="2"/>
              <a:buChar char="q"/>
            </a:pPr>
            <a:r>
              <a:rPr lang="en-US" sz="2000" dirty="0" smtClean="0">
                <a:latin typeface="Century Gothic" pitchFamily="34" charset="0"/>
              </a:rPr>
              <a:t>Restrictive state environments can limit the ability of universities to effectively carry out research and research-related functions</a:t>
            </a:r>
            <a:endParaRPr lang="en-US" sz="2000" dirty="0">
              <a:latin typeface="Century Gothic" pitchFamily="34" charset="0"/>
            </a:endParaRPr>
          </a:p>
        </p:txBody>
      </p:sp>
      <p:sp>
        <p:nvSpPr>
          <p:cNvPr id="4" name="TextBox 3"/>
          <p:cNvSpPr txBox="1"/>
          <p:nvPr/>
        </p:nvSpPr>
        <p:spPr>
          <a:xfrm>
            <a:off x="141514" y="6477000"/>
            <a:ext cx="8915400" cy="369332"/>
          </a:xfrm>
          <a:prstGeom prst="rect">
            <a:avLst/>
          </a:prstGeom>
          <a:noFill/>
        </p:spPr>
        <p:txBody>
          <a:bodyPr wrap="square" rtlCol="0">
            <a:spAutoFit/>
          </a:bodyPr>
          <a:lstStyle/>
          <a:p>
            <a:pPr algn="ctr"/>
            <a:r>
              <a:rPr lang="en-US" b="1" dirty="0" smtClean="0">
                <a:solidFill>
                  <a:srgbClr val="C17529">
                    <a:lumMod val="50000"/>
                  </a:srgbClr>
                </a:solidFill>
                <a:effectLst>
                  <a:outerShdw blurRad="38100" dist="38100" dir="2700000" algn="tl">
                    <a:srgbClr val="000000">
                      <a:alpha val="43137"/>
                    </a:srgbClr>
                  </a:outerShdw>
                </a:effectLst>
                <a:latin typeface="Century Gothic" pitchFamily="34" charset="0"/>
              </a:rPr>
              <a:t>GETTING STARTED</a:t>
            </a:r>
            <a:endParaRPr lang="en-US" b="1" dirty="0">
              <a:solidFill>
                <a:srgbClr val="C17529">
                  <a:lumMod val="50000"/>
                </a:srgbClr>
              </a:solidFill>
              <a:effectLst>
                <a:outerShdw blurRad="38100" dist="38100" dir="2700000" algn="tl">
                  <a:srgbClr val="000000">
                    <a:alpha val="43137"/>
                  </a:srgbClr>
                </a:outerShdw>
              </a:effectLst>
              <a:latin typeface="Century Gothic" pitchFamily="34" charset="0"/>
            </a:endParaRPr>
          </a:p>
        </p:txBody>
      </p:sp>
      <p:sp>
        <p:nvSpPr>
          <p:cNvPr id="5" name="Date Placeholder 4"/>
          <p:cNvSpPr>
            <a:spLocks noGrp="1"/>
          </p:cNvSpPr>
          <p:nvPr>
            <p:ph type="dt" sz="half" idx="10"/>
          </p:nvPr>
        </p:nvSpPr>
        <p:spPr/>
        <p:txBody>
          <a:bodyPr/>
          <a:lstStyle/>
          <a:p>
            <a:pPr eaLnBrk="1" latinLnBrk="0" hangingPunct="1"/>
            <a:fld id="{35438349-C932-4B07-A4D5-CE6866036457}" type="datetime1">
              <a:rPr lang="en-US" smtClean="0"/>
              <a:t>5/21/2012</a:t>
            </a:fld>
            <a:endParaRPr lang="en-US" dirty="0"/>
          </a:p>
        </p:txBody>
      </p:sp>
    </p:spTree>
    <p:extLst>
      <p:ext uri="{BB962C8B-B14F-4D97-AF65-F5344CB8AC3E}">
        <p14:creationId xmlns:p14="http://schemas.microsoft.com/office/powerpoint/2010/main" val="34479052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smtClean="0">
                <a:solidFill>
                  <a:srgbClr val="C17529"/>
                </a:solidFill>
                <a:effectLst>
                  <a:outerShdw blurRad="38100" dist="38100" dir="2700000" algn="tl">
                    <a:srgbClr val="000000">
                      <a:alpha val="43137"/>
                    </a:srgbClr>
                  </a:outerShdw>
                </a:effectLst>
                <a:latin typeface="Century Gothic" pitchFamily="34" charset="0"/>
              </a:rPr>
              <a:t>How DO RESEARCH FOUNDATIONs HELP?</a:t>
            </a:r>
            <a:endParaRPr lang="en-US" sz="3000" dirty="0"/>
          </a:p>
        </p:txBody>
      </p:sp>
      <p:sp>
        <p:nvSpPr>
          <p:cNvPr id="3" name="Content Placeholder 2"/>
          <p:cNvSpPr>
            <a:spLocks noGrp="1"/>
          </p:cNvSpPr>
          <p:nvPr>
            <p:ph idx="1"/>
          </p:nvPr>
        </p:nvSpPr>
        <p:spPr>
          <a:xfrm>
            <a:off x="533400" y="1295400"/>
            <a:ext cx="8077200" cy="5105400"/>
          </a:xfrm>
        </p:spPr>
        <p:txBody>
          <a:bodyPr>
            <a:normAutofit/>
          </a:bodyPr>
          <a:lstStyle/>
          <a:p>
            <a:pPr>
              <a:buFont typeface="Wingdings" pitchFamily="2" charset="2"/>
              <a:buChar char="q"/>
            </a:pPr>
            <a:endParaRPr lang="en-US" sz="2000" dirty="0" smtClean="0">
              <a:latin typeface="Century Gothic" pitchFamily="34" charset="0"/>
            </a:endParaRPr>
          </a:p>
          <a:p>
            <a:pPr>
              <a:buFont typeface="Wingdings" pitchFamily="2" charset="2"/>
              <a:buChar char="q"/>
            </a:pPr>
            <a:r>
              <a:rPr lang="en-US" sz="2000" dirty="0" smtClean="0">
                <a:latin typeface="Century Gothic" pitchFamily="34" charset="0"/>
              </a:rPr>
              <a:t>Fiscal Year Issues</a:t>
            </a:r>
          </a:p>
          <a:p>
            <a:pPr lvl="1">
              <a:buFont typeface="Wingdings" pitchFamily="2" charset="2"/>
              <a:buChar char="Ø"/>
            </a:pPr>
            <a:r>
              <a:rPr lang="en-US" sz="1800" dirty="0" smtClean="0">
                <a:latin typeface="Century Gothic" pitchFamily="34" charset="0"/>
              </a:rPr>
              <a:t>No long dead periods between fiscal years (</a:t>
            </a:r>
            <a:r>
              <a:rPr lang="en-US" sz="1400" dirty="0" smtClean="0">
                <a:latin typeface="Century Gothic" pitchFamily="34" charset="0"/>
              </a:rPr>
              <a:t>UCF April/May – Aug/Sept</a:t>
            </a:r>
            <a:r>
              <a:rPr lang="en-US" sz="1800" dirty="0" smtClean="0">
                <a:latin typeface="Century Gothic" pitchFamily="34" charset="0"/>
              </a:rPr>
              <a:t>)</a:t>
            </a:r>
          </a:p>
          <a:p>
            <a:pPr marL="342900" lvl="1" indent="-342900">
              <a:lnSpc>
                <a:spcPct val="150000"/>
              </a:lnSpc>
              <a:buFont typeface="Wingdings" pitchFamily="2" charset="2"/>
              <a:buChar char="q"/>
            </a:pPr>
            <a:r>
              <a:rPr lang="en-US" sz="2000" dirty="0" smtClean="0">
                <a:latin typeface="Century Gothic" pitchFamily="34" charset="0"/>
              </a:rPr>
              <a:t>Purchasing/Contracting</a:t>
            </a:r>
          </a:p>
          <a:p>
            <a:pPr lvl="1">
              <a:buFont typeface="Wingdings" pitchFamily="2" charset="2"/>
              <a:buChar char="Ø"/>
            </a:pPr>
            <a:r>
              <a:rPr lang="en-US" sz="1800" dirty="0" smtClean="0">
                <a:latin typeface="Century Gothic" pitchFamily="34" charset="0"/>
              </a:rPr>
              <a:t>Streamlined bid processes enable expedited receipt of equipment &amp; supplies</a:t>
            </a:r>
          </a:p>
          <a:p>
            <a:pPr lvl="1">
              <a:buFont typeface="Wingdings" pitchFamily="2" charset="2"/>
              <a:buChar char="Ø"/>
            </a:pPr>
            <a:r>
              <a:rPr lang="en-US" sz="1800" dirty="0" smtClean="0">
                <a:latin typeface="Century Gothic" pitchFamily="34" charset="0"/>
              </a:rPr>
              <a:t>Ability to enter into multi-year contracts such as equipment or vehicle leases</a:t>
            </a:r>
          </a:p>
          <a:p>
            <a:pPr lvl="1">
              <a:buFont typeface="Wingdings" pitchFamily="2" charset="2"/>
              <a:buChar char="Ø"/>
            </a:pPr>
            <a:r>
              <a:rPr lang="en-US" sz="1800" dirty="0" smtClean="0">
                <a:latin typeface="Century Gothic" pitchFamily="34" charset="0"/>
              </a:rPr>
              <a:t>PI’s can make purchases on their own, and be reimbursed later; or they can work with the RF to place and pay for the order</a:t>
            </a:r>
          </a:p>
          <a:p>
            <a:pPr lvl="1">
              <a:buFont typeface="Arial" pitchFamily="34" charset="0"/>
              <a:buChar char="•"/>
            </a:pPr>
            <a:endParaRPr lang="en-US" sz="1900" dirty="0" smtClean="0">
              <a:latin typeface="Century Gothic" pitchFamily="34" charset="0"/>
            </a:endParaRPr>
          </a:p>
          <a:p>
            <a:pPr marL="457200" lvl="1" indent="0">
              <a:buNone/>
            </a:pPr>
            <a:endParaRPr lang="en-US" dirty="0" smtClean="0"/>
          </a:p>
        </p:txBody>
      </p:sp>
      <p:sp>
        <p:nvSpPr>
          <p:cNvPr id="4" name="TextBox 3"/>
          <p:cNvSpPr txBox="1"/>
          <p:nvPr/>
        </p:nvSpPr>
        <p:spPr>
          <a:xfrm>
            <a:off x="141514" y="6477000"/>
            <a:ext cx="8915400" cy="369332"/>
          </a:xfrm>
          <a:prstGeom prst="rect">
            <a:avLst/>
          </a:prstGeom>
          <a:noFill/>
        </p:spPr>
        <p:txBody>
          <a:bodyPr wrap="square" rtlCol="0">
            <a:spAutoFit/>
          </a:bodyPr>
          <a:lstStyle/>
          <a:p>
            <a:pPr algn="ctr"/>
            <a:r>
              <a:rPr lang="en-US" b="1" dirty="0" smtClean="0">
                <a:solidFill>
                  <a:srgbClr val="C17529">
                    <a:lumMod val="50000"/>
                  </a:srgbClr>
                </a:solidFill>
                <a:effectLst>
                  <a:outerShdw blurRad="38100" dist="38100" dir="2700000" algn="tl">
                    <a:srgbClr val="000000">
                      <a:alpha val="43137"/>
                    </a:srgbClr>
                  </a:outerShdw>
                </a:effectLst>
                <a:latin typeface="Century Gothic" pitchFamily="34" charset="0"/>
              </a:rPr>
              <a:t>GETTING STARTED</a:t>
            </a:r>
            <a:endParaRPr lang="en-US" b="1" dirty="0">
              <a:solidFill>
                <a:srgbClr val="C17529">
                  <a:lumMod val="50000"/>
                </a:srgbClr>
              </a:solidFill>
              <a:effectLst>
                <a:outerShdw blurRad="38100" dist="38100" dir="2700000" algn="tl">
                  <a:srgbClr val="000000">
                    <a:alpha val="43137"/>
                  </a:srgbClr>
                </a:outerShdw>
              </a:effectLst>
              <a:latin typeface="Century Gothic" pitchFamily="34" charset="0"/>
            </a:endParaRPr>
          </a:p>
        </p:txBody>
      </p:sp>
      <p:sp>
        <p:nvSpPr>
          <p:cNvPr id="5" name="Date Placeholder 4"/>
          <p:cNvSpPr>
            <a:spLocks noGrp="1"/>
          </p:cNvSpPr>
          <p:nvPr>
            <p:ph type="dt" sz="half" idx="10"/>
          </p:nvPr>
        </p:nvSpPr>
        <p:spPr/>
        <p:txBody>
          <a:bodyPr/>
          <a:lstStyle/>
          <a:p>
            <a:pPr eaLnBrk="1" latinLnBrk="0" hangingPunct="1"/>
            <a:fld id="{C428A5E6-609D-4487-8561-0357C49023FE}" type="datetime1">
              <a:rPr lang="en-US" smtClean="0"/>
              <a:t>5/21/2012</a:t>
            </a:fld>
            <a:endParaRPr lang="en-US" dirty="0"/>
          </a:p>
        </p:txBody>
      </p:sp>
    </p:spTree>
    <p:extLst>
      <p:ext uri="{BB962C8B-B14F-4D97-AF65-F5344CB8AC3E}">
        <p14:creationId xmlns:p14="http://schemas.microsoft.com/office/powerpoint/2010/main" val="2700616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Training\SPaRKS 2012\Idea Cycle.jpg"/>
          <p:cNvPicPr>
            <a:picLocks noChangeAspect="1" noChangeArrowheads="1"/>
          </p:cNvPicPr>
          <p:nvPr/>
        </p:nvPicPr>
        <p:blipFill rotWithShape="1">
          <a:blip r:embed="rId2">
            <a:extLst>
              <a:ext uri="{28A0092B-C50C-407E-A947-70E740481C1C}">
                <a14:useLocalDpi xmlns:a14="http://schemas.microsoft.com/office/drawing/2010/main" val="0"/>
              </a:ext>
            </a:extLst>
          </a:blip>
          <a:srcRect r="12544"/>
          <a:stretch/>
        </p:blipFill>
        <p:spPr bwMode="auto">
          <a:xfrm>
            <a:off x="457200" y="1066801"/>
            <a:ext cx="7086600" cy="5257799"/>
          </a:xfrm>
          <a:prstGeom prst="rect">
            <a:avLst/>
          </a:prstGeom>
          <a:noFill/>
          <a:extLst/>
        </p:spPr>
      </p:pic>
      <p:sp>
        <p:nvSpPr>
          <p:cNvPr id="4" name="Title 3"/>
          <p:cNvSpPr>
            <a:spLocks noGrp="1"/>
          </p:cNvSpPr>
          <p:nvPr>
            <p:ph type="title" idx="4294967295"/>
          </p:nvPr>
        </p:nvSpPr>
        <p:spPr>
          <a:xfrm rot="5400000">
            <a:off x="4843138" y="3700144"/>
            <a:ext cx="5876282" cy="457200"/>
          </a:xfrm>
        </p:spPr>
        <p:txBody>
          <a:bodyPr>
            <a:normAutofit/>
          </a:bodyPr>
          <a:lstStyle/>
          <a:p>
            <a:r>
              <a:rPr lang="en-US" sz="1100" b="1" cap="none" dirty="0">
                <a:solidFill>
                  <a:schemeClr val="accent6">
                    <a:lumMod val="50000"/>
                  </a:schemeClr>
                </a:solidFill>
                <a:latin typeface="Century Gothic" pitchFamily="34" charset="0"/>
              </a:rPr>
              <a:t>Exploring Research Administration…from CONCEPT to COMMERCIALIZATION</a:t>
            </a:r>
          </a:p>
        </p:txBody>
      </p:sp>
      <p:pic>
        <p:nvPicPr>
          <p:cNvPr id="8" name="Picture 7" descr="Picture1.png"/>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295000"/>
                    </a14:imgEffect>
                  </a14:imgLayer>
                </a14:imgProps>
              </a:ext>
            </a:extLst>
          </a:blip>
          <a:srcRect b="18931"/>
          <a:stretch/>
        </p:blipFill>
        <p:spPr>
          <a:xfrm rot="5400000">
            <a:off x="7000145" y="716005"/>
            <a:ext cx="2937878" cy="1173480"/>
          </a:xfrm>
          <a:prstGeom prst="rect">
            <a:avLst/>
          </a:prstGeom>
        </p:spPr>
      </p:pic>
    </p:spTree>
    <p:extLst>
      <p:ext uri="{BB962C8B-B14F-4D97-AF65-F5344CB8AC3E}">
        <p14:creationId xmlns:p14="http://schemas.microsoft.com/office/powerpoint/2010/main" val="149946915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b="1" dirty="0" smtClean="0">
                <a:solidFill>
                  <a:srgbClr val="C17529"/>
                </a:solidFill>
                <a:effectLst>
                  <a:outerShdw blurRad="38100" dist="38100" dir="2700000" algn="tl">
                    <a:srgbClr val="000000">
                      <a:alpha val="43137"/>
                    </a:srgbClr>
                  </a:outerShdw>
                </a:effectLst>
                <a:latin typeface="Century Gothic" pitchFamily="34" charset="0"/>
              </a:rPr>
              <a:t>How </a:t>
            </a:r>
            <a:r>
              <a:rPr lang="en-US" sz="3000" b="1" dirty="0">
                <a:solidFill>
                  <a:srgbClr val="C17529"/>
                </a:solidFill>
                <a:effectLst>
                  <a:outerShdw blurRad="38100" dist="38100" dir="2700000" algn="tl">
                    <a:srgbClr val="000000">
                      <a:alpha val="43137"/>
                    </a:srgbClr>
                  </a:outerShdw>
                </a:effectLst>
                <a:latin typeface="Century Gothic" pitchFamily="34" charset="0"/>
              </a:rPr>
              <a:t>DO RESEARCH FOUNDATIONs HELP</a:t>
            </a:r>
            <a:r>
              <a:rPr lang="en-US" sz="3000" b="1" dirty="0" smtClean="0">
                <a:solidFill>
                  <a:srgbClr val="C17529"/>
                </a:solidFill>
                <a:effectLst>
                  <a:outerShdw blurRad="38100" dist="38100" dir="2700000" algn="tl">
                    <a:srgbClr val="000000">
                      <a:alpha val="43137"/>
                    </a:srgbClr>
                  </a:outerShdw>
                </a:effectLst>
                <a:latin typeface="Century Gothic" pitchFamily="34" charset="0"/>
              </a:rPr>
              <a:t>? </a:t>
            </a:r>
            <a:endParaRPr lang="en-US" sz="3000" dirty="0"/>
          </a:p>
        </p:txBody>
      </p:sp>
      <p:sp>
        <p:nvSpPr>
          <p:cNvPr id="3" name="Content Placeholder 2"/>
          <p:cNvSpPr>
            <a:spLocks noGrp="1"/>
          </p:cNvSpPr>
          <p:nvPr>
            <p:ph idx="1"/>
          </p:nvPr>
        </p:nvSpPr>
        <p:spPr>
          <a:xfrm>
            <a:off x="457200" y="1295400"/>
            <a:ext cx="8229600" cy="4876800"/>
          </a:xfrm>
        </p:spPr>
        <p:txBody>
          <a:bodyPr>
            <a:normAutofit/>
          </a:bodyPr>
          <a:lstStyle/>
          <a:p>
            <a:pPr>
              <a:lnSpc>
                <a:spcPct val="160000"/>
              </a:lnSpc>
              <a:buFont typeface="Wingdings" pitchFamily="2" charset="2"/>
              <a:buChar char="q"/>
            </a:pPr>
            <a:r>
              <a:rPr lang="en-US" sz="2000" dirty="0" smtClean="0">
                <a:latin typeface="Century Gothic" pitchFamily="34" charset="0"/>
              </a:rPr>
              <a:t>Intellectual Property Management</a:t>
            </a:r>
          </a:p>
          <a:p>
            <a:pPr lvl="1">
              <a:buFont typeface="Wingdings" pitchFamily="2" charset="2"/>
              <a:buChar char="Ø"/>
            </a:pPr>
            <a:r>
              <a:rPr lang="en-US" sz="1800" dirty="0" smtClean="0">
                <a:latin typeface="Century Gothic" pitchFamily="34" charset="0"/>
              </a:rPr>
              <a:t>Own &amp; license intellectual property</a:t>
            </a:r>
          </a:p>
          <a:p>
            <a:pPr lvl="1">
              <a:buFont typeface="Wingdings" pitchFamily="2" charset="2"/>
              <a:buChar char="Ø"/>
            </a:pPr>
            <a:r>
              <a:rPr lang="en-US" sz="1800" dirty="0" smtClean="0">
                <a:latin typeface="Century Gothic" pitchFamily="34" charset="0"/>
              </a:rPr>
              <a:t>Can take an equity position in a start-up company; ability to sell an equity position in a start-up company</a:t>
            </a:r>
          </a:p>
          <a:p>
            <a:pPr lvl="1">
              <a:buFont typeface="Wingdings" pitchFamily="2" charset="2"/>
              <a:buChar char="Ø"/>
            </a:pPr>
            <a:r>
              <a:rPr lang="en-US" sz="1800" dirty="0" smtClean="0">
                <a:latin typeface="Century Gothic" pitchFamily="34" charset="0"/>
              </a:rPr>
              <a:t>Can hold equity in companies, </a:t>
            </a:r>
            <a:r>
              <a:rPr lang="en-US" sz="1800" dirty="0" err="1" smtClean="0">
                <a:latin typeface="Century Gothic" pitchFamily="34" charset="0"/>
              </a:rPr>
              <a:t>ie</a:t>
            </a:r>
            <a:r>
              <a:rPr lang="en-US" sz="1800" dirty="0" smtClean="0">
                <a:latin typeface="Century Gothic" pitchFamily="34" charset="0"/>
              </a:rPr>
              <a:t> spinouts from incubator</a:t>
            </a:r>
          </a:p>
          <a:p>
            <a:pPr marL="342900" lvl="1" indent="-342900">
              <a:lnSpc>
                <a:spcPct val="170000"/>
              </a:lnSpc>
              <a:buFont typeface="Wingdings" pitchFamily="2" charset="2"/>
              <a:buChar char="q"/>
            </a:pPr>
            <a:r>
              <a:rPr lang="en-US" sz="2000" dirty="0" smtClean="0">
                <a:latin typeface="Century Gothic" pitchFamily="34" charset="0"/>
              </a:rPr>
              <a:t>Real Property Management</a:t>
            </a:r>
          </a:p>
          <a:p>
            <a:pPr marL="742950" lvl="2" indent="-342900">
              <a:buFont typeface="Wingdings" pitchFamily="2" charset="2"/>
              <a:buChar char="Ø"/>
            </a:pPr>
            <a:r>
              <a:rPr lang="en-US" sz="1800" dirty="0" smtClean="0">
                <a:latin typeface="Century Gothic" pitchFamily="34" charset="0"/>
              </a:rPr>
              <a:t>Can buy &amp; sell real estate</a:t>
            </a:r>
          </a:p>
          <a:p>
            <a:pPr marL="742950" lvl="2" indent="-342900">
              <a:buFont typeface="Wingdings" pitchFamily="2" charset="2"/>
              <a:buChar char="Ø"/>
            </a:pPr>
            <a:r>
              <a:rPr lang="en-US" sz="1800" dirty="0" smtClean="0">
                <a:latin typeface="Century Gothic" pitchFamily="34" charset="0"/>
              </a:rPr>
              <a:t>Can sign/take out a mortgage</a:t>
            </a:r>
          </a:p>
          <a:p>
            <a:pPr marL="742950" lvl="2" indent="-342900">
              <a:buFont typeface="Wingdings" pitchFamily="2" charset="2"/>
              <a:buChar char="Ø"/>
            </a:pPr>
            <a:r>
              <a:rPr lang="en-US" sz="1800" dirty="0" smtClean="0">
                <a:latin typeface="Century Gothic" pitchFamily="34" charset="0"/>
              </a:rPr>
              <a:t>Can manage real estate and lease to commercial tenants</a:t>
            </a:r>
          </a:p>
          <a:p>
            <a:pPr marL="742950" lvl="2" indent="-342900">
              <a:buFont typeface="Arial" pitchFamily="34" charset="0"/>
              <a:buChar char="•"/>
            </a:pPr>
            <a:endParaRPr lang="en-US" sz="1800" dirty="0">
              <a:latin typeface="Century Gothic" pitchFamily="34" charset="0"/>
            </a:endParaRPr>
          </a:p>
          <a:p>
            <a:pPr marL="457200" lvl="1" indent="0">
              <a:buNone/>
            </a:pPr>
            <a:endParaRPr lang="en-US" sz="1800" dirty="0" smtClean="0">
              <a:latin typeface="Century Gothic" pitchFamily="34" charset="0"/>
            </a:endParaRPr>
          </a:p>
        </p:txBody>
      </p:sp>
      <p:sp>
        <p:nvSpPr>
          <p:cNvPr id="4" name="TextBox 3"/>
          <p:cNvSpPr txBox="1"/>
          <p:nvPr/>
        </p:nvSpPr>
        <p:spPr>
          <a:xfrm>
            <a:off x="141514" y="6477000"/>
            <a:ext cx="8915400" cy="369332"/>
          </a:xfrm>
          <a:prstGeom prst="rect">
            <a:avLst/>
          </a:prstGeom>
          <a:noFill/>
        </p:spPr>
        <p:txBody>
          <a:bodyPr wrap="square" rtlCol="0">
            <a:spAutoFit/>
          </a:bodyPr>
          <a:lstStyle/>
          <a:p>
            <a:pPr algn="ctr"/>
            <a:r>
              <a:rPr lang="en-US" b="1" dirty="0" smtClean="0">
                <a:solidFill>
                  <a:srgbClr val="C17529">
                    <a:lumMod val="50000"/>
                  </a:srgbClr>
                </a:solidFill>
                <a:effectLst>
                  <a:outerShdw blurRad="38100" dist="38100" dir="2700000" algn="tl">
                    <a:srgbClr val="000000">
                      <a:alpha val="43137"/>
                    </a:srgbClr>
                  </a:outerShdw>
                </a:effectLst>
                <a:latin typeface="Century Gothic" pitchFamily="34" charset="0"/>
              </a:rPr>
              <a:t>GETTING STARTED</a:t>
            </a:r>
            <a:endParaRPr lang="en-US" b="1" dirty="0">
              <a:solidFill>
                <a:srgbClr val="C17529">
                  <a:lumMod val="50000"/>
                </a:srgbClr>
              </a:solidFill>
              <a:effectLst>
                <a:outerShdw blurRad="38100" dist="38100" dir="2700000" algn="tl">
                  <a:srgbClr val="000000">
                    <a:alpha val="43137"/>
                  </a:srgbClr>
                </a:outerShdw>
              </a:effectLst>
              <a:latin typeface="Century Gothic" pitchFamily="34" charset="0"/>
            </a:endParaRPr>
          </a:p>
        </p:txBody>
      </p:sp>
      <p:sp>
        <p:nvSpPr>
          <p:cNvPr id="5" name="Date Placeholder 4"/>
          <p:cNvSpPr>
            <a:spLocks noGrp="1"/>
          </p:cNvSpPr>
          <p:nvPr>
            <p:ph type="dt" sz="half" idx="10"/>
          </p:nvPr>
        </p:nvSpPr>
        <p:spPr/>
        <p:txBody>
          <a:bodyPr/>
          <a:lstStyle/>
          <a:p>
            <a:pPr eaLnBrk="1" latinLnBrk="0" hangingPunct="1"/>
            <a:fld id="{763048B5-EF4D-4172-AAC2-CC6E51CFA179}" type="datetime1">
              <a:rPr lang="en-US" smtClean="0"/>
              <a:t>5/21/2012</a:t>
            </a:fld>
            <a:endParaRPr lang="en-US" dirty="0"/>
          </a:p>
        </p:txBody>
      </p:sp>
    </p:spTree>
    <p:extLst>
      <p:ext uri="{BB962C8B-B14F-4D97-AF65-F5344CB8AC3E}">
        <p14:creationId xmlns:p14="http://schemas.microsoft.com/office/powerpoint/2010/main" val="34919358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rgbClr val="C17529">
                    <a:lumMod val="50000"/>
                  </a:srgbClr>
                </a:solidFill>
                <a:effectLst>
                  <a:outerShdw blurRad="38100" dist="38100" dir="2700000" algn="tl">
                    <a:srgbClr val="000000">
                      <a:alpha val="43137"/>
                    </a:srgbClr>
                  </a:outerShdw>
                </a:effectLst>
                <a:latin typeface="Century Gothic" pitchFamily="34" charset="0"/>
              </a:rPr>
              <a:t>GETTING STARTED</a:t>
            </a:r>
            <a:endParaRPr lang="en-US" b="1" dirty="0">
              <a:solidFill>
                <a:srgbClr val="C17529">
                  <a:lumMod val="50000"/>
                </a:srgb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rgbClr val="C17529"/>
              </a:solidFill>
              <a:effectLst>
                <a:outerShdw blurRad="38100" dist="38100" dir="2700000" algn="tl">
                  <a:srgbClr val="000000">
                    <a:alpha val="43137"/>
                  </a:srgbClr>
                </a:outerShdw>
              </a:effectLst>
              <a:latin typeface="Century Gothic" pitchFamily="34" charset="0"/>
            </a:endParaRPr>
          </a:p>
        </p:txBody>
      </p:sp>
      <p:sp>
        <p:nvSpPr>
          <p:cNvPr id="5" name="Title 2"/>
          <p:cNvSpPr txBox="1">
            <a:spLocks/>
          </p:cNvSpPr>
          <p:nvPr/>
        </p:nvSpPr>
        <p:spPr>
          <a:xfrm>
            <a:off x="386137" y="427038"/>
            <a:ext cx="82296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rgbClr val="C17529"/>
                </a:solidFill>
                <a:effectLst>
                  <a:outerShdw blurRad="38100" dist="38100" dir="2700000" algn="tl">
                    <a:srgbClr val="000000">
                      <a:alpha val="43137"/>
                    </a:srgbClr>
                  </a:outerShdw>
                </a:effectLst>
                <a:latin typeface="Century Gothic" pitchFamily="34" charset="0"/>
              </a:rPr>
              <a:t>BENEFITS OF USING THE UCF RF</a:t>
            </a:r>
            <a:endParaRPr lang="en-US" b="1" dirty="0">
              <a:solidFill>
                <a:srgbClr val="C17529"/>
              </a:solidFill>
              <a:effectLst>
                <a:outerShdw blurRad="38100" dist="38100" dir="2700000" algn="tl">
                  <a:srgbClr val="000000">
                    <a:alpha val="43137"/>
                  </a:srgbClr>
                </a:outerShdw>
              </a:effectLst>
              <a:latin typeface="Century Gothic" pitchFamily="34" charset="0"/>
            </a:endParaRPr>
          </a:p>
        </p:txBody>
      </p:sp>
      <p:sp>
        <p:nvSpPr>
          <p:cNvPr id="7" name="Rectangle 1027"/>
          <p:cNvSpPr txBox="1">
            <a:spLocks noChangeArrowheads="1"/>
          </p:cNvSpPr>
          <p:nvPr/>
        </p:nvSpPr>
        <p:spPr bwMode="auto">
          <a:xfrm>
            <a:off x="499153" y="1447800"/>
            <a:ext cx="8153400" cy="4876799"/>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339725" lvl="1" indent="-339725">
              <a:lnSpc>
                <a:spcPct val="80000"/>
              </a:lnSpc>
              <a:buClr>
                <a:srgbClr val="F0A22E"/>
              </a:buClr>
              <a:buFont typeface="Wingdings" pitchFamily="2" charset="2"/>
              <a:buChar char="q"/>
            </a:pPr>
            <a:r>
              <a:rPr lang="en-US" sz="1800" dirty="0" smtClean="0">
                <a:solidFill>
                  <a:srgbClr val="4E3B30"/>
                </a:solidFill>
                <a:latin typeface="Century Gothic" pitchFamily="34" charset="0"/>
              </a:rPr>
              <a:t>Some funding agencies favor making awards to a 501(c)(3)</a:t>
            </a:r>
            <a:endParaRPr lang="en-US" sz="1200" dirty="0" smtClean="0">
              <a:solidFill>
                <a:srgbClr val="4E3B30"/>
              </a:solidFill>
              <a:latin typeface="Century Gothic" pitchFamily="34" charset="0"/>
            </a:endParaRPr>
          </a:p>
          <a:p>
            <a:pPr marL="339725" lvl="1" indent="-339725">
              <a:lnSpc>
                <a:spcPct val="80000"/>
              </a:lnSpc>
              <a:buClr>
                <a:srgbClr val="F0A22E"/>
              </a:buClr>
              <a:buFont typeface="Wingdings" pitchFamily="2" charset="2"/>
              <a:buChar char="q"/>
            </a:pPr>
            <a:endParaRPr lang="en-US" sz="1000" dirty="0" smtClean="0">
              <a:solidFill>
                <a:srgbClr val="4E3B30"/>
              </a:solidFill>
              <a:latin typeface="Century Gothic" pitchFamily="34" charset="0"/>
            </a:endParaRPr>
          </a:p>
          <a:p>
            <a:pPr marL="339725" lvl="1" indent="-339725">
              <a:lnSpc>
                <a:spcPct val="80000"/>
              </a:lnSpc>
              <a:buClr>
                <a:srgbClr val="F0A22E"/>
              </a:buClr>
              <a:buFont typeface="Wingdings" pitchFamily="2" charset="2"/>
              <a:buChar char="q"/>
            </a:pPr>
            <a:r>
              <a:rPr lang="en-US" sz="1800" dirty="0" smtClean="0">
                <a:solidFill>
                  <a:srgbClr val="4E3B30"/>
                </a:solidFill>
                <a:latin typeface="Century Gothic" pitchFamily="34" charset="0"/>
              </a:rPr>
              <a:t>RF can accept contractual language that UCF cannot</a:t>
            </a:r>
          </a:p>
          <a:p>
            <a:pPr marL="339725" lvl="3" indent="400050">
              <a:lnSpc>
                <a:spcPct val="80000"/>
              </a:lnSpc>
              <a:buClr>
                <a:srgbClr val="F0A22E"/>
              </a:buClr>
              <a:buFont typeface="Wingdings" pitchFamily="2" charset="2"/>
              <a:buChar char="Ø"/>
            </a:pPr>
            <a:r>
              <a:rPr lang="en-US" sz="1800" dirty="0" smtClean="0">
                <a:solidFill>
                  <a:srgbClr val="4E3B30"/>
                </a:solidFill>
                <a:latin typeface="Century Gothic" pitchFamily="34" charset="0"/>
              </a:rPr>
              <a:t>Laws of another state and/or country</a:t>
            </a:r>
          </a:p>
          <a:p>
            <a:pPr marL="339725" lvl="3" indent="400050">
              <a:lnSpc>
                <a:spcPct val="80000"/>
              </a:lnSpc>
              <a:buClr>
                <a:srgbClr val="F0A22E"/>
              </a:buClr>
              <a:buFont typeface="Wingdings" pitchFamily="2" charset="2"/>
              <a:buChar char="Ø"/>
            </a:pPr>
            <a:r>
              <a:rPr lang="en-US" sz="1800" dirty="0" smtClean="0">
                <a:solidFill>
                  <a:srgbClr val="4E3B30"/>
                </a:solidFill>
                <a:latin typeface="Century Gothic" pitchFamily="34" charset="0"/>
              </a:rPr>
              <a:t>Indemnify other party  </a:t>
            </a:r>
          </a:p>
          <a:p>
            <a:pPr marL="0" lvl="2" indent="0">
              <a:lnSpc>
                <a:spcPct val="80000"/>
              </a:lnSpc>
              <a:buClr>
                <a:srgbClr val="F0A22E"/>
              </a:buClr>
            </a:pPr>
            <a:endParaRPr lang="en-US" sz="1000" dirty="0" smtClean="0">
              <a:solidFill>
                <a:srgbClr val="4E3B30"/>
              </a:solidFill>
              <a:latin typeface="Century Gothic" pitchFamily="34" charset="0"/>
            </a:endParaRPr>
          </a:p>
          <a:p>
            <a:pPr marL="339725" lvl="1" indent="-339725">
              <a:lnSpc>
                <a:spcPct val="80000"/>
              </a:lnSpc>
              <a:buClr>
                <a:srgbClr val="F0A22E"/>
              </a:buClr>
              <a:buFont typeface="Wingdings" pitchFamily="2" charset="2"/>
              <a:buChar char="q"/>
            </a:pPr>
            <a:r>
              <a:rPr lang="en-US" sz="1800" dirty="0" smtClean="0">
                <a:solidFill>
                  <a:srgbClr val="4E3B30"/>
                </a:solidFill>
                <a:latin typeface="Century Gothic" pitchFamily="34" charset="0"/>
              </a:rPr>
              <a:t>Provide some flexibility in expense reimbursements </a:t>
            </a:r>
            <a:r>
              <a:rPr lang="en-US" sz="1600" dirty="0" smtClean="0">
                <a:solidFill>
                  <a:srgbClr val="4E3B30"/>
                </a:solidFill>
                <a:latin typeface="Century Gothic" pitchFamily="34" charset="0"/>
              </a:rPr>
              <a:t>(receipts,  </a:t>
            </a:r>
          </a:p>
          <a:p>
            <a:pPr marL="0" lvl="1" indent="0">
              <a:lnSpc>
                <a:spcPct val="80000"/>
              </a:lnSpc>
              <a:buClr>
                <a:srgbClr val="F0A22E"/>
              </a:buClr>
              <a:buFont typeface="Wingdings 2"/>
              <a:buNone/>
            </a:pPr>
            <a:r>
              <a:rPr lang="en-US" sz="1600" dirty="0" smtClean="0">
                <a:solidFill>
                  <a:srgbClr val="4E3B30"/>
                </a:solidFill>
                <a:latin typeface="Century Gothic" pitchFamily="34" charset="0"/>
              </a:rPr>
              <a:t>      $36 per diem, $85 per diem)</a:t>
            </a:r>
          </a:p>
          <a:p>
            <a:pPr marL="339725" lvl="1" indent="-339725">
              <a:lnSpc>
                <a:spcPct val="80000"/>
              </a:lnSpc>
              <a:buClr>
                <a:srgbClr val="F0A22E"/>
              </a:buClr>
              <a:buFont typeface="Wingdings" pitchFamily="2" charset="2"/>
              <a:buChar char="q"/>
            </a:pPr>
            <a:endParaRPr lang="en-US" sz="1000" dirty="0" smtClean="0">
              <a:solidFill>
                <a:srgbClr val="4E3B30"/>
              </a:solidFill>
              <a:latin typeface="Century Gothic" pitchFamily="34" charset="0"/>
            </a:endParaRPr>
          </a:p>
          <a:p>
            <a:pPr>
              <a:lnSpc>
                <a:spcPct val="80000"/>
              </a:lnSpc>
              <a:buClr>
                <a:srgbClr val="F0A22E"/>
              </a:buClr>
              <a:buFont typeface="Wingdings" pitchFamily="2" charset="2"/>
              <a:buChar char="q"/>
            </a:pPr>
            <a:r>
              <a:rPr lang="en-US" sz="1800" dirty="0">
                <a:solidFill>
                  <a:srgbClr val="4E3B30"/>
                </a:solidFill>
                <a:latin typeface="Century Gothic" pitchFamily="34" charset="0"/>
              </a:rPr>
              <a:t>For fixed price industry awards, </a:t>
            </a:r>
            <a:r>
              <a:rPr lang="en-US" sz="1800" dirty="0" smtClean="0">
                <a:solidFill>
                  <a:srgbClr val="4E3B30"/>
                </a:solidFill>
                <a:latin typeface="Century Gothic" pitchFamily="34" charset="0"/>
              </a:rPr>
              <a:t>there is an optional reduced rate if the award meets the qualifications</a:t>
            </a:r>
          </a:p>
          <a:p>
            <a:pPr>
              <a:lnSpc>
                <a:spcPct val="80000"/>
              </a:lnSpc>
              <a:buClr>
                <a:srgbClr val="F0A22E"/>
              </a:buClr>
              <a:buFont typeface="Wingdings" pitchFamily="2" charset="2"/>
              <a:buChar char="q"/>
            </a:pPr>
            <a:endParaRPr lang="en-US" sz="1000" dirty="0">
              <a:solidFill>
                <a:srgbClr val="4E3B30"/>
              </a:solidFill>
              <a:latin typeface="Century Gothic" pitchFamily="34" charset="0"/>
            </a:endParaRPr>
          </a:p>
          <a:p>
            <a:pPr>
              <a:lnSpc>
                <a:spcPct val="80000"/>
              </a:lnSpc>
              <a:buClr>
                <a:srgbClr val="F0A22E"/>
              </a:buClr>
              <a:buFont typeface="Wingdings" pitchFamily="2" charset="2"/>
              <a:buChar char="q"/>
            </a:pPr>
            <a:r>
              <a:rPr lang="en-US" sz="1800" dirty="0">
                <a:solidFill>
                  <a:srgbClr val="4E3B30"/>
                </a:solidFill>
                <a:latin typeface="Century Gothic" pitchFamily="34" charset="0"/>
              </a:rPr>
              <a:t>RF can pay for refreshments and other items which are difficult or impossible for UCF to pay, if funding agency terms &amp; conditions </a:t>
            </a:r>
            <a:r>
              <a:rPr lang="en-US" sz="1800" dirty="0" smtClean="0">
                <a:solidFill>
                  <a:srgbClr val="4E3B30"/>
                </a:solidFill>
                <a:latin typeface="Century Gothic" pitchFamily="34" charset="0"/>
              </a:rPr>
              <a:t>allow</a:t>
            </a:r>
            <a:endParaRPr lang="en-US" sz="1800" dirty="0">
              <a:solidFill>
                <a:srgbClr val="4E3B30"/>
              </a:solidFill>
              <a:latin typeface="Century Gothic" pitchFamily="34" charset="0"/>
            </a:endParaRPr>
          </a:p>
          <a:p>
            <a:pPr>
              <a:lnSpc>
                <a:spcPct val="80000"/>
              </a:lnSpc>
              <a:buClr>
                <a:srgbClr val="F0A22E"/>
              </a:buClr>
              <a:buFont typeface="Wingdings" pitchFamily="2" charset="2"/>
              <a:buChar char="q"/>
            </a:pPr>
            <a:endParaRPr lang="en-US" sz="1000" dirty="0">
              <a:solidFill>
                <a:srgbClr val="4E3B30"/>
              </a:solidFill>
              <a:latin typeface="Century Gothic" pitchFamily="34" charset="0"/>
            </a:endParaRPr>
          </a:p>
        </p:txBody>
      </p:sp>
      <p:pic>
        <p:nvPicPr>
          <p:cNvPr id="6147" name="Picture 3" descr="C:\Users\HHitchner\AppData\Local\Microsoft\Windows\Temporary Internet Files\Content.IE5\618FXVEY\MC90015494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8899" y="1089917"/>
            <a:ext cx="1828800" cy="2209800"/>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pPr eaLnBrk="1" latinLnBrk="0" hangingPunct="1"/>
            <a:fld id="{3AC8C4C3-C679-406C-A51D-D561F6FBA07A}" type="datetime1">
              <a:rPr lang="en-US" smtClean="0"/>
              <a:t>5/21/2012</a:t>
            </a:fld>
            <a:endParaRPr lang="en-US" dirty="0"/>
          </a:p>
        </p:txBody>
      </p:sp>
    </p:spTree>
    <p:extLst>
      <p:ext uri="{BB962C8B-B14F-4D97-AF65-F5344CB8AC3E}">
        <p14:creationId xmlns:p14="http://schemas.microsoft.com/office/powerpoint/2010/main" val="187151824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smtClean="0">
                <a:solidFill>
                  <a:srgbClr val="C17529"/>
                </a:solidFill>
                <a:effectLst>
                  <a:outerShdw blurRad="38100" dist="38100" dir="2700000" algn="tl">
                    <a:srgbClr val="000000">
                      <a:alpha val="43137"/>
                    </a:srgbClr>
                  </a:outerShdw>
                </a:effectLst>
                <a:latin typeface="Century Gothic" pitchFamily="34" charset="0"/>
              </a:rPr>
              <a:t>UCF RF Administration</a:t>
            </a:r>
            <a:endParaRPr lang="en-US" sz="3000" b="1" dirty="0">
              <a:solidFill>
                <a:srgbClr val="C17529"/>
              </a:solidFill>
              <a:effectLst>
                <a:outerShdw blurRad="38100" dist="38100" dir="2700000" algn="tl">
                  <a:srgbClr val="000000">
                    <a:alpha val="43137"/>
                  </a:srgbClr>
                </a:outerShdw>
              </a:effectLst>
              <a:latin typeface="Century Gothic" pitchFamily="34" charset="0"/>
            </a:endParaRPr>
          </a:p>
        </p:txBody>
      </p:sp>
      <p:sp>
        <p:nvSpPr>
          <p:cNvPr id="3" name="Content Placeholder 2"/>
          <p:cNvSpPr>
            <a:spLocks noGrp="1"/>
          </p:cNvSpPr>
          <p:nvPr>
            <p:ph idx="1"/>
          </p:nvPr>
        </p:nvSpPr>
        <p:spPr>
          <a:xfrm>
            <a:off x="457200" y="1554162"/>
            <a:ext cx="8229600" cy="4525963"/>
          </a:xfrm>
        </p:spPr>
        <p:txBody>
          <a:bodyPr>
            <a:normAutofit/>
          </a:bodyPr>
          <a:lstStyle/>
          <a:p>
            <a:pPr>
              <a:lnSpc>
                <a:spcPct val="80000"/>
              </a:lnSpc>
              <a:buClr>
                <a:srgbClr val="F0A22E"/>
              </a:buClr>
              <a:buFont typeface="Wingdings" pitchFamily="2" charset="2"/>
              <a:buChar char="q"/>
            </a:pPr>
            <a:r>
              <a:rPr lang="en-US" sz="1800" dirty="0">
                <a:solidFill>
                  <a:srgbClr val="4E3B30"/>
                </a:solidFill>
                <a:latin typeface="Century Gothic" pitchFamily="34" charset="0"/>
              </a:rPr>
              <a:t>RF e-mails financial summaries no later than the 10th of the month to PIs &amp; other designated parties</a:t>
            </a:r>
          </a:p>
          <a:p>
            <a:pPr>
              <a:lnSpc>
                <a:spcPct val="80000"/>
              </a:lnSpc>
              <a:buClr>
                <a:srgbClr val="F0A22E"/>
              </a:buClr>
              <a:buFont typeface="Wingdings" pitchFamily="2" charset="2"/>
              <a:buChar char="q"/>
            </a:pPr>
            <a:endParaRPr lang="en-US" sz="1800" dirty="0">
              <a:solidFill>
                <a:srgbClr val="4E3B30"/>
              </a:solidFill>
              <a:latin typeface="Century Gothic" pitchFamily="34" charset="0"/>
            </a:endParaRPr>
          </a:p>
          <a:p>
            <a:pPr>
              <a:lnSpc>
                <a:spcPct val="80000"/>
              </a:lnSpc>
              <a:buClr>
                <a:srgbClr val="F0A22E"/>
              </a:buClr>
              <a:buFont typeface="Wingdings" pitchFamily="2" charset="2"/>
              <a:buChar char="q"/>
            </a:pPr>
            <a:r>
              <a:rPr lang="en-US" sz="1800" dirty="0">
                <a:solidFill>
                  <a:srgbClr val="4E3B30"/>
                </a:solidFill>
                <a:latin typeface="Century Gothic" pitchFamily="34" charset="0"/>
              </a:rPr>
              <a:t>Project records for contracts, grants, and donations can be accessed through ORC’s ARGIS system</a:t>
            </a:r>
          </a:p>
          <a:p>
            <a:pPr>
              <a:lnSpc>
                <a:spcPct val="80000"/>
              </a:lnSpc>
              <a:buClr>
                <a:srgbClr val="F0A22E"/>
              </a:buClr>
              <a:buFont typeface="Wingdings" pitchFamily="2" charset="2"/>
              <a:buChar char="q"/>
            </a:pPr>
            <a:endParaRPr lang="en-US" sz="1800" dirty="0">
              <a:solidFill>
                <a:srgbClr val="4E3B30"/>
              </a:solidFill>
              <a:latin typeface="Century Gothic" pitchFamily="34" charset="0"/>
            </a:endParaRPr>
          </a:p>
          <a:p>
            <a:pPr>
              <a:lnSpc>
                <a:spcPct val="80000"/>
              </a:lnSpc>
              <a:buClr>
                <a:srgbClr val="F0A22E"/>
              </a:buClr>
              <a:buFont typeface="Wingdings" pitchFamily="2" charset="2"/>
              <a:buChar char="q"/>
            </a:pPr>
            <a:r>
              <a:rPr lang="en-US" sz="1800" dirty="0">
                <a:solidFill>
                  <a:srgbClr val="4E3B30"/>
                </a:solidFill>
                <a:latin typeface="Century Gothic" pitchFamily="34" charset="0"/>
              </a:rPr>
              <a:t>Principal Investigators get credit for bringing in research funding for contracts, grants, and </a:t>
            </a:r>
            <a:r>
              <a:rPr lang="en-US" sz="1800" dirty="0" smtClean="0">
                <a:solidFill>
                  <a:srgbClr val="4E3B30"/>
                </a:solidFill>
                <a:latin typeface="Century Gothic" pitchFamily="34" charset="0"/>
              </a:rPr>
              <a:t>support, </a:t>
            </a:r>
            <a:r>
              <a:rPr lang="en-US" sz="1800" dirty="0">
                <a:solidFill>
                  <a:srgbClr val="4E3B30"/>
                </a:solidFill>
                <a:latin typeface="Century Gothic" pitchFamily="34" charset="0"/>
              </a:rPr>
              <a:t>just as they would if the project were run through UCF/ORC</a:t>
            </a:r>
          </a:p>
          <a:p>
            <a:endParaRPr lang="en-US" dirty="0"/>
          </a:p>
        </p:txBody>
      </p:sp>
      <p:sp>
        <p:nvSpPr>
          <p:cNvPr id="4" name="TextBox 3"/>
          <p:cNvSpPr txBox="1"/>
          <p:nvPr/>
        </p:nvSpPr>
        <p:spPr>
          <a:xfrm>
            <a:off x="141514" y="6477000"/>
            <a:ext cx="8915400" cy="369332"/>
          </a:xfrm>
          <a:prstGeom prst="rect">
            <a:avLst/>
          </a:prstGeom>
          <a:noFill/>
        </p:spPr>
        <p:txBody>
          <a:bodyPr wrap="square" rtlCol="0">
            <a:spAutoFit/>
          </a:bodyPr>
          <a:lstStyle/>
          <a:p>
            <a:pPr algn="ctr"/>
            <a:r>
              <a:rPr lang="en-US" b="1" dirty="0" smtClean="0">
                <a:solidFill>
                  <a:srgbClr val="C17529">
                    <a:lumMod val="50000"/>
                  </a:srgbClr>
                </a:solidFill>
                <a:effectLst>
                  <a:outerShdw blurRad="38100" dist="38100" dir="2700000" algn="tl">
                    <a:srgbClr val="000000">
                      <a:alpha val="43137"/>
                    </a:srgbClr>
                  </a:outerShdw>
                </a:effectLst>
                <a:latin typeface="Century Gothic" pitchFamily="34" charset="0"/>
              </a:rPr>
              <a:t>GETTING STARTED</a:t>
            </a:r>
            <a:endParaRPr lang="en-US" b="1" dirty="0">
              <a:solidFill>
                <a:srgbClr val="C17529">
                  <a:lumMod val="50000"/>
                </a:srgbClr>
              </a:solidFill>
              <a:effectLst>
                <a:outerShdw blurRad="38100" dist="38100" dir="2700000" algn="tl">
                  <a:srgbClr val="000000">
                    <a:alpha val="43137"/>
                  </a:srgbClr>
                </a:outerShdw>
              </a:effectLst>
              <a:latin typeface="Century Gothic" pitchFamily="34" charset="0"/>
            </a:endParaRPr>
          </a:p>
        </p:txBody>
      </p:sp>
      <p:sp>
        <p:nvSpPr>
          <p:cNvPr id="5" name="Date Placeholder 4"/>
          <p:cNvSpPr>
            <a:spLocks noGrp="1"/>
          </p:cNvSpPr>
          <p:nvPr>
            <p:ph type="dt" sz="half" idx="10"/>
          </p:nvPr>
        </p:nvSpPr>
        <p:spPr/>
        <p:txBody>
          <a:bodyPr/>
          <a:lstStyle/>
          <a:p>
            <a:pPr eaLnBrk="1" latinLnBrk="0" hangingPunct="1"/>
            <a:fld id="{232ED10A-B5D0-4705-86F5-BA83026FA060}" type="datetime1">
              <a:rPr lang="en-US" smtClean="0"/>
              <a:t>5/21/2012</a:t>
            </a:fld>
            <a:endParaRPr lang="en-US" dirty="0"/>
          </a:p>
        </p:txBody>
      </p:sp>
    </p:spTree>
    <p:extLst>
      <p:ext uri="{BB962C8B-B14F-4D97-AF65-F5344CB8AC3E}">
        <p14:creationId xmlns:p14="http://schemas.microsoft.com/office/powerpoint/2010/main" val="7776763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rgbClr val="C17529">
                    <a:lumMod val="50000"/>
                  </a:srgbClr>
                </a:solidFill>
                <a:effectLst>
                  <a:outerShdw blurRad="38100" dist="38100" dir="2700000" algn="tl">
                    <a:srgbClr val="000000">
                      <a:alpha val="43137"/>
                    </a:srgbClr>
                  </a:outerShdw>
                </a:effectLst>
                <a:latin typeface="Century Gothic" pitchFamily="34" charset="0"/>
              </a:rPr>
              <a:t>GETTING STARTED</a:t>
            </a:r>
            <a:endParaRPr lang="en-US" b="1" dirty="0">
              <a:solidFill>
                <a:srgbClr val="C17529">
                  <a:lumMod val="50000"/>
                </a:srgb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rgbClr val="C17529"/>
              </a:solidFill>
              <a:effectLst>
                <a:outerShdw blurRad="38100" dist="38100" dir="2700000" algn="tl">
                  <a:srgbClr val="000000">
                    <a:alpha val="43137"/>
                  </a:srgbClr>
                </a:outerShdw>
              </a:effectLst>
              <a:latin typeface="Century Gothic" pitchFamily="34" charset="0"/>
            </a:endParaRPr>
          </a:p>
        </p:txBody>
      </p:sp>
      <p:sp>
        <p:nvSpPr>
          <p:cNvPr id="5" name="Title 2"/>
          <p:cNvSpPr txBox="1">
            <a:spLocks/>
          </p:cNvSpPr>
          <p:nvPr/>
        </p:nvSpPr>
        <p:spPr>
          <a:xfrm>
            <a:off x="457200" y="427038"/>
            <a:ext cx="82296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rgbClr val="C17529"/>
                </a:solidFill>
                <a:effectLst>
                  <a:outerShdw blurRad="38100" dist="38100" dir="2700000" algn="tl">
                    <a:srgbClr val="000000">
                      <a:alpha val="43137"/>
                    </a:srgbClr>
                  </a:outerShdw>
                </a:effectLst>
                <a:latin typeface="Century Gothic" pitchFamily="34" charset="0"/>
              </a:rPr>
              <a:t>UCF RF OPERATIONS</a:t>
            </a:r>
            <a:endParaRPr lang="en-US" b="1" dirty="0">
              <a:solidFill>
                <a:srgbClr val="C17529"/>
              </a:solidFill>
              <a:effectLst>
                <a:outerShdw blurRad="38100" dist="38100" dir="2700000" algn="tl">
                  <a:srgbClr val="000000">
                    <a:alpha val="43137"/>
                  </a:srgbClr>
                </a:outerShdw>
              </a:effectLst>
              <a:latin typeface="Century Gothic" pitchFamily="34" charset="0"/>
            </a:endParaRPr>
          </a:p>
        </p:txBody>
      </p:sp>
      <p:sp>
        <p:nvSpPr>
          <p:cNvPr id="7" name="Rectangle 1027"/>
          <p:cNvSpPr txBox="1">
            <a:spLocks noChangeArrowheads="1"/>
          </p:cNvSpPr>
          <p:nvPr/>
        </p:nvSpPr>
        <p:spPr bwMode="auto">
          <a:xfrm>
            <a:off x="457200" y="1066800"/>
            <a:ext cx="8305799" cy="5410200"/>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a:buClr>
                <a:srgbClr val="F0A22E"/>
              </a:buClr>
              <a:buFont typeface="Wingdings" pitchFamily="2" charset="2"/>
              <a:buChar char="q"/>
            </a:pPr>
            <a:r>
              <a:rPr lang="en-US" sz="1800" dirty="0">
                <a:solidFill>
                  <a:srgbClr val="4E3B30"/>
                </a:solidFill>
                <a:latin typeface="Century Gothic" pitchFamily="34" charset="0"/>
              </a:rPr>
              <a:t>501 (c)(3) non-profit</a:t>
            </a:r>
          </a:p>
          <a:p>
            <a:pPr>
              <a:buClr>
                <a:srgbClr val="F0A22E"/>
              </a:buClr>
              <a:buFont typeface="Wingdings" pitchFamily="2" charset="2"/>
              <a:buChar char="q"/>
            </a:pPr>
            <a:endParaRPr lang="en-US" sz="1000" dirty="0" smtClean="0">
              <a:solidFill>
                <a:srgbClr val="4E3B30"/>
              </a:solidFill>
              <a:latin typeface="Century Gothic" pitchFamily="34" charset="0"/>
            </a:endParaRPr>
          </a:p>
          <a:p>
            <a:pPr>
              <a:buClr>
                <a:srgbClr val="F0A22E"/>
              </a:buClr>
              <a:buFont typeface="Wingdings" pitchFamily="2" charset="2"/>
              <a:buChar char="q"/>
            </a:pPr>
            <a:r>
              <a:rPr lang="en-US" sz="1800" dirty="0" smtClean="0">
                <a:solidFill>
                  <a:srgbClr val="4E3B30"/>
                </a:solidFill>
                <a:latin typeface="Century Gothic" pitchFamily="34" charset="0"/>
              </a:rPr>
              <a:t>UCFRF is a separate entity from UCF, but a Direct Support Organization of UCF</a:t>
            </a:r>
          </a:p>
          <a:p>
            <a:pPr>
              <a:buClr>
                <a:srgbClr val="F0A22E"/>
              </a:buClr>
              <a:buFont typeface="Wingdings" pitchFamily="2" charset="2"/>
              <a:buChar char="q"/>
            </a:pPr>
            <a:endParaRPr lang="en-US" sz="1000" dirty="0" smtClean="0">
              <a:solidFill>
                <a:srgbClr val="4E3B30"/>
              </a:solidFill>
              <a:latin typeface="Century Gothic" pitchFamily="34" charset="0"/>
            </a:endParaRPr>
          </a:p>
          <a:p>
            <a:pPr>
              <a:spcBef>
                <a:spcPts val="0"/>
              </a:spcBef>
              <a:buClr>
                <a:srgbClr val="F0A22E"/>
              </a:buClr>
              <a:buFont typeface="Wingdings" pitchFamily="2" charset="2"/>
              <a:buChar char="q"/>
            </a:pPr>
            <a:r>
              <a:rPr lang="en-US" sz="1800" dirty="0">
                <a:solidFill>
                  <a:srgbClr val="4E3B30"/>
                </a:solidFill>
                <a:latin typeface="Century Gothic" pitchFamily="34" charset="0"/>
              </a:rPr>
              <a:t>Functions are coordinated with </a:t>
            </a:r>
            <a:r>
              <a:rPr lang="en-US" sz="1800" dirty="0" smtClean="0">
                <a:solidFill>
                  <a:srgbClr val="4E3B30"/>
                </a:solidFill>
                <a:latin typeface="Century Gothic" pitchFamily="34" charset="0"/>
              </a:rPr>
              <a:t>ORC to </a:t>
            </a:r>
            <a:r>
              <a:rPr lang="en-US" sz="1800" dirty="0">
                <a:solidFill>
                  <a:srgbClr val="4E3B30"/>
                </a:solidFill>
                <a:latin typeface="Century Gothic" pitchFamily="34" charset="0"/>
              </a:rPr>
              <a:t>maximize the </a:t>
            </a:r>
          </a:p>
          <a:p>
            <a:pPr marL="0" indent="0">
              <a:spcBef>
                <a:spcPts val="0"/>
              </a:spcBef>
              <a:buClr>
                <a:srgbClr val="F0A22E"/>
              </a:buClr>
              <a:buFont typeface="Wingdings 2"/>
              <a:buNone/>
            </a:pPr>
            <a:r>
              <a:rPr lang="en-US" sz="1400" dirty="0">
                <a:solidFill>
                  <a:srgbClr val="4E3B30"/>
                </a:solidFill>
                <a:latin typeface="Century Gothic" pitchFamily="34" charset="0"/>
              </a:rPr>
              <a:t> </a:t>
            </a:r>
            <a:r>
              <a:rPr lang="en-US" sz="1400" dirty="0" smtClean="0">
                <a:solidFill>
                  <a:srgbClr val="4E3B30"/>
                </a:solidFill>
                <a:latin typeface="Century Gothic" pitchFamily="34" charset="0"/>
              </a:rPr>
              <a:t>      </a:t>
            </a:r>
            <a:r>
              <a:rPr lang="en-US" sz="1800" dirty="0" smtClean="0">
                <a:solidFill>
                  <a:srgbClr val="4E3B30"/>
                </a:solidFill>
                <a:latin typeface="Century Gothic" pitchFamily="34" charset="0"/>
              </a:rPr>
              <a:t>benefit </a:t>
            </a:r>
            <a:r>
              <a:rPr lang="en-US" sz="1800" dirty="0">
                <a:solidFill>
                  <a:srgbClr val="4E3B30"/>
                </a:solidFill>
                <a:latin typeface="Century Gothic" pitchFamily="34" charset="0"/>
              </a:rPr>
              <a:t>to UCF’s </a:t>
            </a:r>
            <a:r>
              <a:rPr lang="en-US" sz="1800" dirty="0" smtClean="0">
                <a:solidFill>
                  <a:srgbClr val="4E3B30"/>
                </a:solidFill>
                <a:latin typeface="Century Gothic" pitchFamily="34" charset="0"/>
              </a:rPr>
              <a:t>research </a:t>
            </a:r>
            <a:r>
              <a:rPr lang="en-US" sz="1800" dirty="0">
                <a:solidFill>
                  <a:srgbClr val="4E3B30"/>
                </a:solidFill>
                <a:latin typeface="Century Gothic" pitchFamily="34" charset="0"/>
              </a:rPr>
              <a:t>community</a:t>
            </a:r>
            <a:r>
              <a:rPr lang="en-US" sz="1800" dirty="0" smtClean="0">
                <a:solidFill>
                  <a:srgbClr val="4E3B30"/>
                </a:solidFill>
                <a:latin typeface="Century Gothic" pitchFamily="34" charset="0"/>
              </a:rPr>
              <a:t>.</a:t>
            </a:r>
          </a:p>
          <a:p>
            <a:pPr marL="0" indent="339725">
              <a:buClr>
                <a:srgbClr val="F0A22E"/>
              </a:buClr>
              <a:buFont typeface="Wingdings" pitchFamily="2" charset="2"/>
              <a:buChar char="q"/>
              <a:tabLst>
                <a:tab pos="225425" algn="l"/>
                <a:tab pos="292100" algn="l"/>
              </a:tabLst>
            </a:pPr>
            <a:endParaRPr lang="en-US" sz="1000" dirty="0" smtClean="0">
              <a:solidFill>
                <a:srgbClr val="4E3B30"/>
              </a:solidFill>
              <a:latin typeface="Century Gothic" pitchFamily="34" charset="0"/>
            </a:endParaRPr>
          </a:p>
          <a:p>
            <a:pPr marL="339725" indent="-339725">
              <a:buClr>
                <a:srgbClr val="F0A22E"/>
              </a:buClr>
              <a:buFont typeface="Wingdings" pitchFamily="2" charset="2"/>
              <a:buChar char="q"/>
              <a:tabLst>
                <a:tab pos="292100" algn="l"/>
                <a:tab pos="571500" algn="l"/>
              </a:tabLst>
            </a:pPr>
            <a:r>
              <a:rPr lang="en-US" sz="1800" dirty="0" smtClean="0">
                <a:solidFill>
                  <a:srgbClr val="4E3B30"/>
                </a:solidFill>
                <a:latin typeface="Century Gothic" pitchFamily="34" charset="0"/>
              </a:rPr>
              <a:t>Founded </a:t>
            </a:r>
            <a:r>
              <a:rPr lang="en-US" sz="1800" dirty="0">
                <a:solidFill>
                  <a:srgbClr val="4E3B30"/>
                </a:solidFill>
                <a:latin typeface="Century Gothic" pitchFamily="34" charset="0"/>
              </a:rPr>
              <a:t>in 1991. In 2003, RF restructured for the acceptance of</a:t>
            </a:r>
            <a:r>
              <a:rPr lang="en-US" sz="1800" dirty="0" smtClean="0">
                <a:solidFill>
                  <a:srgbClr val="4E3B30"/>
                </a:solidFill>
                <a:latin typeface="Century Gothic" pitchFamily="34" charset="0"/>
              </a:rPr>
              <a:t>:</a:t>
            </a:r>
          </a:p>
          <a:p>
            <a:pPr marL="1201738" lvl="1" indent="-287338">
              <a:buClr>
                <a:srgbClr val="F0A22E"/>
              </a:buClr>
              <a:buFont typeface="Wingdings" pitchFamily="2" charset="2"/>
              <a:buChar char="Ø"/>
              <a:tabLst>
                <a:tab pos="292100" algn="l"/>
                <a:tab pos="571500" algn="l"/>
              </a:tabLst>
            </a:pPr>
            <a:r>
              <a:rPr lang="en-US" sz="1600" dirty="0" smtClean="0">
                <a:solidFill>
                  <a:srgbClr val="4E3B30"/>
                </a:solidFill>
                <a:latin typeface="Century Gothic" pitchFamily="34" charset="0"/>
              </a:rPr>
              <a:t>Private </a:t>
            </a:r>
            <a:r>
              <a:rPr lang="en-US" sz="1600" dirty="0">
                <a:solidFill>
                  <a:srgbClr val="4E3B30"/>
                </a:solidFill>
                <a:latin typeface="Century Gothic" pitchFamily="34" charset="0"/>
              </a:rPr>
              <a:t>industry contract &amp; grant projects</a:t>
            </a:r>
          </a:p>
          <a:p>
            <a:pPr marL="1200150" lvl="1">
              <a:buClr>
                <a:srgbClr val="F0A22E"/>
              </a:buClr>
              <a:buFont typeface="Wingdings" pitchFamily="2" charset="2"/>
              <a:buChar char="Ø"/>
              <a:tabLst>
                <a:tab pos="292100" algn="l"/>
                <a:tab pos="571500" algn="l"/>
              </a:tabLst>
            </a:pPr>
            <a:endParaRPr lang="en-US" sz="1000" dirty="0">
              <a:solidFill>
                <a:srgbClr val="4E3B30"/>
              </a:solidFill>
              <a:latin typeface="Century Gothic" pitchFamily="34" charset="0"/>
            </a:endParaRPr>
          </a:p>
          <a:p>
            <a:pPr>
              <a:lnSpc>
                <a:spcPct val="80000"/>
              </a:lnSpc>
              <a:buClr>
                <a:srgbClr val="F0A22E"/>
              </a:buClr>
              <a:buFont typeface="Wingdings" pitchFamily="2" charset="2"/>
              <a:buChar char="q"/>
            </a:pPr>
            <a:r>
              <a:rPr lang="en-US" sz="1800" dirty="0" smtClean="0">
                <a:solidFill>
                  <a:srgbClr val="4E3B30"/>
                </a:solidFill>
                <a:latin typeface="Century Gothic" pitchFamily="34" charset="0"/>
              </a:rPr>
              <a:t>We have our own:</a:t>
            </a:r>
          </a:p>
          <a:p>
            <a:pPr lvl="2">
              <a:lnSpc>
                <a:spcPct val="80000"/>
              </a:lnSpc>
              <a:buClr>
                <a:srgbClr val="F0A22E"/>
              </a:buClr>
              <a:buFont typeface="Wingdings" pitchFamily="2" charset="2"/>
              <a:buChar char="Ø"/>
            </a:pPr>
            <a:r>
              <a:rPr lang="en-US" sz="1800" dirty="0" smtClean="0">
                <a:solidFill>
                  <a:srgbClr val="4E3B30"/>
                </a:solidFill>
                <a:latin typeface="Century Gothic" pitchFamily="34" charset="0"/>
              </a:rPr>
              <a:t> </a:t>
            </a:r>
            <a:r>
              <a:rPr lang="en-US" sz="1600" dirty="0" smtClean="0">
                <a:solidFill>
                  <a:srgbClr val="4E3B30"/>
                </a:solidFill>
                <a:latin typeface="Century Gothic" pitchFamily="34" charset="0"/>
              </a:rPr>
              <a:t>Bank account</a:t>
            </a:r>
          </a:p>
          <a:p>
            <a:pPr lvl="2">
              <a:lnSpc>
                <a:spcPct val="80000"/>
              </a:lnSpc>
              <a:buClr>
                <a:srgbClr val="F0A22E"/>
              </a:buClr>
              <a:buFont typeface="Wingdings" pitchFamily="2" charset="2"/>
              <a:buChar char="Ø"/>
            </a:pPr>
            <a:r>
              <a:rPr lang="en-US" sz="1600" dirty="0" smtClean="0">
                <a:solidFill>
                  <a:srgbClr val="4E3B30"/>
                </a:solidFill>
                <a:latin typeface="Century Gothic" pitchFamily="34" charset="0"/>
              </a:rPr>
              <a:t> Accounting system</a:t>
            </a:r>
          </a:p>
          <a:p>
            <a:pPr lvl="2">
              <a:lnSpc>
                <a:spcPct val="80000"/>
              </a:lnSpc>
              <a:buClr>
                <a:srgbClr val="F0A22E"/>
              </a:buClr>
              <a:buFont typeface="Wingdings" pitchFamily="2" charset="2"/>
              <a:buChar char="Ø"/>
            </a:pPr>
            <a:r>
              <a:rPr lang="en-US" sz="1600" dirty="0" smtClean="0">
                <a:solidFill>
                  <a:srgbClr val="4E3B30"/>
                </a:solidFill>
                <a:latin typeface="Century Gothic" pitchFamily="34" charset="0"/>
              </a:rPr>
              <a:t> Purchasing system</a:t>
            </a:r>
          </a:p>
          <a:p>
            <a:pPr lvl="2">
              <a:lnSpc>
                <a:spcPct val="80000"/>
              </a:lnSpc>
              <a:buClr>
                <a:srgbClr val="F0A22E"/>
              </a:buClr>
              <a:buFont typeface="Wingdings" pitchFamily="2" charset="2"/>
              <a:buChar char="Ø"/>
            </a:pPr>
            <a:r>
              <a:rPr lang="en-US" sz="1600" dirty="0" smtClean="0">
                <a:solidFill>
                  <a:srgbClr val="4E3B30"/>
                </a:solidFill>
                <a:latin typeface="Century Gothic" pitchFamily="34" charset="0"/>
              </a:rPr>
              <a:t> Business manual</a:t>
            </a:r>
          </a:p>
          <a:p>
            <a:pPr lvl="2">
              <a:lnSpc>
                <a:spcPct val="80000"/>
              </a:lnSpc>
              <a:buClr>
                <a:srgbClr val="F0A22E"/>
              </a:buClr>
              <a:buFont typeface="Wingdings" pitchFamily="2" charset="2"/>
              <a:buChar char="Ø"/>
            </a:pPr>
            <a:r>
              <a:rPr lang="en-US" sz="1600" dirty="0" smtClean="0">
                <a:solidFill>
                  <a:srgbClr val="4E3B30"/>
                </a:solidFill>
                <a:latin typeface="Century Gothic" pitchFamily="34" charset="0"/>
              </a:rPr>
              <a:t> Federal employer identification number (EIN)</a:t>
            </a:r>
          </a:p>
          <a:p>
            <a:pPr lvl="2">
              <a:lnSpc>
                <a:spcPct val="80000"/>
              </a:lnSpc>
              <a:buClr>
                <a:srgbClr val="F0A22E"/>
              </a:buClr>
              <a:buFont typeface="Wingdings" pitchFamily="2" charset="2"/>
              <a:buChar char="Ø"/>
            </a:pPr>
            <a:r>
              <a:rPr lang="en-US" sz="1600" dirty="0" smtClean="0">
                <a:solidFill>
                  <a:srgbClr val="4E3B30"/>
                </a:solidFill>
                <a:latin typeface="Century Gothic" pitchFamily="34" charset="0"/>
              </a:rPr>
              <a:t> DUNS # </a:t>
            </a:r>
          </a:p>
          <a:p>
            <a:pPr lvl="2">
              <a:lnSpc>
                <a:spcPct val="80000"/>
              </a:lnSpc>
              <a:buClr>
                <a:srgbClr val="F0A22E"/>
              </a:buClr>
              <a:buFont typeface="Wingdings" pitchFamily="2" charset="2"/>
              <a:buChar char="Ø"/>
            </a:pPr>
            <a:r>
              <a:rPr lang="en-US" sz="1600" dirty="0" smtClean="0">
                <a:solidFill>
                  <a:srgbClr val="4E3B30"/>
                </a:solidFill>
                <a:latin typeface="Century Gothic" pitchFamily="34" charset="0"/>
              </a:rPr>
              <a:t> Florida tax exempt certificate</a:t>
            </a:r>
          </a:p>
          <a:p>
            <a:pPr lvl="2">
              <a:lnSpc>
                <a:spcPct val="80000"/>
              </a:lnSpc>
              <a:buClr>
                <a:srgbClr val="F0A22E"/>
              </a:buClr>
            </a:pPr>
            <a:endParaRPr lang="en-US" sz="1600" dirty="0" smtClean="0">
              <a:solidFill>
                <a:srgbClr val="4E3B30"/>
              </a:solidFill>
              <a:latin typeface="Century Gothic" pitchFamily="34" charset="0"/>
            </a:endParaRPr>
          </a:p>
        </p:txBody>
      </p:sp>
      <p:pic>
        <p:nvPicPr>
          <p:cNvPr id="5125" name="Picture 5" descr="C:\Users\HHitchner\AppData\Local\Microsoft\Windows\Temporary Internet Files\Content.IE5\6VJTOM2P\MC90005497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1219200"/>
            <a:ext cx="1981200" cy="1905000"/>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pPr eaLnBrk="1" latinLnBrk="0" hangingPunct="1"/>
            <a:fld id="{95E24C04-06F7-461E-A96E-9C5AFEA65DBB}" type="datetime1">
              <a:rPr lang="en-US" smtClean="0"/>
              <a:t>5/21/2012</a:t>
            </a:fld>
            <a:endParaRPr lang="en-US" dirty="0"/>
          </a:p>
        </p:txBody>
      </p:sp>
    </p:spTree>
    <p:extLst>
      <p:ext uri="{BB962C8B-B14F-4D97-AF65-F5344CB8AC3E}">
        <p14:creationId xmlns:p14="http://schemas.microsoft.com/office/powerpoint/2010/main" val="325823522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rgbClr val="C17529">
                    <a:lumMod val="50000"/>
                  </a:srgbClr>
                </a:solidFill>
                <a:effectLst>
                  <a:outerShdw blurRad="38100" dist="38100" dir="2700000" algn="tl">
                    <a:srgbClr val="000000">
                      <a:alpha val="43137"/>
                    </a:srgbClr>
                  </a:outerShdw>
                </a:effectLst>
                <a:latin typeface="Century Gothic" pitchFamily="34" charset="0"/>
              </a:rPr>
              <a:t>GETTING STARTED</a:t>
            </a:r>
            <a:endParaRPr lang="en-US" b="1" dirty="0">
              <a:solidFill>
                <a:srgbClr val="C17529">
                  <a:lumMod val="50000"/>
                </a:srgb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rgbClr val="C17529"/>
              </a:solidFill>
              <a:effectLst>
                <a:outerShdw blurRad="38100" dist="38100" dir="2700000" algn="tl">
                  <a:srgbClr val="000000">
                    <a:alpha val="43137"/>
                  </a:srgbClr>
                </a:outerShdw>
              </a:effectLst>
              <a:latin typeface="Century Gothic" pitchFamily="34" charset="0"/>
            </a:endParaRPr>
          </a:p>
        </p:txBody>
      </p:sp>
      <p:sp>
        <p:nvSpPr>
          <p:cNvPr id="5" name="Title 2"/>
          <p:cNvSpPr txBox="1">
            <a:spLocks/>
          </p:cNvSpPr>
          <p:nvPr/>
        </p:nvSpPr>
        <p:spPr>
          <a:xfrm>
            <a:off x="609600" y="4270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rgbClr val="C17529"/>
                </a:solidFill>
                <a:effectLst>
                  <a:outerShdw blurRad="38100" dist="38100" dir="2700000" algn="tl">
                    <a:srgbClr val="000000">
                      <a:alpha val="43137"/>
                    </a:srgbClr>
                  </a:outerShdw>
                </a:effectLst>
                <a:latin typeface="Century Gothic" pitchFamily="34" charset="0"/>
              </a:rPr>
              <a:t>UCF RF FUNDING</a:t>
            </a:r>
            <a:endParaRPr lang="en-US" b="1" dirty="0">
              <a:solidFill>
                <a:srgbClr val="C17529"/>
              </a:solidFill>
              <a:effectLst>
                <a:outerShdw blurRad="38100" dist="38100" dir="2700000" algn="tl">
                  <a:srgbClr val="000000">
                    <a:alpha val="43137"/>
                  </a:srgbClr>
                </a:outerShdw>
              </a:effectLst>
              <a:latin typeface="Century Gothic" pitchFamily="34" charset="0"/>
            </a:endParaRPr>
          </a:p>
        </p:txBody>
      </p:sp>
      <p:sp>
        <p:nvSpPr>
          <p:cNvPr id="7" name="Content Placeholder 2"/>
          <p:cNvSpPr>
            <a:spLocks noGrp="1"/>
          </p:cNvSpPr>
          <p:nvPr>
            <p:ph idx="1"/>
          </p:nvPr>
        </p:nvSpPr>
        <p:spPr>
          <a:xfrm>
            <a:off x="609600" y="1066800"/>
            <a:ext cx="8001000" cy="4343400"/>
          </a:xfrm>
        </p:spPr>
        <p:txBody>
          <a:bodyPr>
            <a:normAutofit/>
          </a:bodyPr>
          <a:lstStyle/>
          <a:p>
            <a:pPr>
              <a:buFont typeface="Wingdings" pitchFamily="2" charset="2"/>
              <a:buChar char="q"/>
            </a:pPr>
            <a:r>
              <a:rPr lang="en-US" sz="2000" dirty="0" smtClean="0">
                <a:latin typeface="Century Gothic" pitchFamily="34" charset="0"/>
              </a:rPr>
              <a:t>The UCF RF can accept:</a:t>
            </a:r>
          </a:p>
          <a:p>
            <a:pPr>
              <a:buFont typeface="Wingdings" pitchFamily="2" charset="2"/>
              <a:buChar char="§"/>
            </a:pPr>
            <a:endParaRPr lang="en-US" sz="1400" dirty="0" smtClean="0">
              <a:latin typeface="Century Gothic" pitchFamily="34" charset="0"/>
            </a:endParaRPr>
          </a:p>
          <a:p>
            <a:pPr lvl="1">
              <a:buFont typeface="Wingdings" pitchFamily="2" charset="2"/>
              <a:buChar char="Ø"/>
            </a:pPr>
            <a:r>
              <a:rPr lang="en-US" sz="1800" dirty="0" smtClean="0">
                <a:latin typeface="Century Gothic" pitchFamily="34" charset="0"/>
              </a:rPr>
              <a:t>Contracts &amp; grants - primarily industry sponsors; no federal</a:t>
            </a:r>
          </a:p>
          <a:p>
            <a:pPr lvl="1">
              <a:buFont typeface="Wingdings" pitchFamily="2" charset="2"/>
              <a:buChar char="Ø"/>
            </a:pPr>
            <a:endParaRPr lang="en-US" sz="1400" dirty="0" smtClean="0">
              <a:latin typeface="Century Gothic" pitchFamily="34" charset="0"/>
            </a:endParaRPr>
          </a:p>
          <a:p>
            <a:pPr lvl="1">
              <a:buFont typeface="Wingdings" pitchFamily="2" charset="2"/>
              <a:buChar char="Ø"/>
            </a:pPr>
            <a:r>
              <a:rPr lang="en-US" sz="1800" dirty="0" smtClean="0">
                <a:latin typeface="Century Gothic" pitchFamily="34" charset="0"/>
              </a:rPr>
              <a:t>Informal sponsorships and awards – informal support for UCF activities or programs</a:t>
            </a:r>
          </a:p>
          <a:p>
            <a:pPr lvl="1">
              <a:buFont typeface="Wingdings" pitchFamily="2" charset="2"/>
              <a:buChar char="Ø"/>
            </a:pPr>
            <a:endParaRPr lang="en-US" sz="1400" dirty="0" smtClean="0">
              <a:latin typeface="Century Gothic" pitchFamily="34" charset="0"/>
            </a:endParaRPr>
          </a:p>
          <a:p>
            <a:pPr lvl="1">
              <a:buFont typeface="Wingdings" pitchFamily="2" charset="2"/>
              <a:buChar char="Ø"/>
            </a:pPr>
            <a:r>
              <a:rPr lang="en-US" sz="1800" dirty="0" smtClean="0">
                <a:latin typeface="Century Gothic" pitchFamily="34" charset="0"/>
              </a:rPr>
              <a:t>Conference registration fees and support</a:t>
            </a:r>
          </a:p>
          <a:p>
            <a:pPr lvl="1">
              <a:buFont typeface="Wingdings" pitchFamily="2" charset="2"/>
              <a:buChar char="Ø"/>
            </a:pPr>
            <a:endParaRPr lang="en-US" sz="1400" dirty="0">
              <a:latin typeface="Century Gothic" pitchFamily="34" charset="0"/>
            </a:endParaRPr>
          </a:p>
          <a:p>
            <a:pPr lvl="1">
              <a:buFont typeface="Wingdings" pitchFamily="2" charset="2"/>
              <a:buChar char="Ø"/>
            </a:pPr>
            <a:r>
              <a:rPr lang="en-US" sz="1800" dirty="0" smtClean="0">
                <a:latin typeface="Century Gothic" pitchFamily="34" charset="0"/>
              </a:rPr>
              <a:t>License and royalty income – generated from UCF developed intellectual property</a:t>
            </a:r>
            <a:endParaRPr lang="en-US" dirty="0">
              <a:latin typeface="Century Gothic" pitchFamily="34" charset="0"/>
            </a:endParaRPr>
          </a:p>
        </p:txBody>
      </p:sp>
      <p:pic>
        <p:nvPicPr>
          <p:cNvPr id="8194" name="Picture 2" descr="C:\Users\HHitchner\AppData\Local\Microsoft\Windows\Temporary Internet Files\Content.IE5\618FXVEY\MC90025008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288455"/>
            <a:ext cx="1670050" cy="1604962"/>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pPr eaLnBrk="1" latinLnBrk="0" hangingPunct="1"/>
            <a:fld id="{6DF6FD26-305F-428D-B848-EE86D4D20D32}" type="datetime1">
              <a:rPr lang="en-US" smtClean="0"/>
              <a:t>5/21/2012</a:t>
            </a:fld>
            <a:endParaRPr lang="en-US" dirty="0"/>
          </a:p>
        </p:txBody>
      </p:sp>
    </p:spTree>
    <p:extLst>
      <p:ext uri="{BB962C8B-B14F-4D97-AF65-F5344CB8AC3E}">
        <p14:creationId xmlns:p14="http://schemas.microsoft.com/office/powerpoint/2010/main" val="226660178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rgbClr val="C17529">
                    <a:lumMod val="50000"/>
                  </a:srgbClr>
                </a:solidFill>
                <a:effectLst>
                  <a:outerShdw blurRad="38100" dist="38100" dir="2700000" algn="tl">
                    <a:srgbClr val="000000">
                      <a:alpha val="43137"/>
                    </a:srgbClr>
                  </a:outerShdw>
                </a:effectLst>
                <a:latin typeface="Century Gothic" pitchFamily="34" charset="0"/>
              </a:rPr>
              <a:t>GETTING STARTED</a:t>
            </a:r>
            <a:endParaRPr lang="en-US" b="1" dirty="0">
              <a:solidFill>
                <a:srgbClr val="C17529">
                  <a:lumMod val="50000"/>
                </a:srgb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rgbClr val="C17529"/>
              </a:solidFill>
              <a:effectLst>
                <a:outerShdw blurRad="38100" dist="38100" dir="2700000" algn="tl">
                  <a:srgbClr val="000000">
                    <a:alpha val="43137"/>
                  </a:srgbClr>
                </a:outerShdw>
              </a:effectLst>
              <a:latin typeface="Century Gothic" pitchFamily="34" charset="0"/>
            </a:endParaRPr>
          </a:p>
        </p:txBody>
      </p:sp>
      <p:sp>
        <p:nvSpPr>
          <p:cNvPr id="5" name="Title 2"/>
          <p:cNvSpPr txBox="1">
            <a:spLocks/>
          </p:cNvSpPr>
          <p:nvPr/>
        </p:nvSpPr>
        <p:spPr>
          <a:xfrm>
            <a:off x="533400" y="427038"/>
            <a:ext cx="81534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rgbClr val="C17529"/>
                </a:solidFill>
                <a:effectLst>
                  <a:outerShdw blurRad="38100" dist="38100" dir="2700000" algn="tl">
                    <a:srgbClr val="000000">
                      <a:alpha val="43137"/>
                    </a:srgbClr>
                  </a:outerShdw>
                </a:effectLst>
                <a:latin typeface="Century Gothic" pitchFamily="34" charset="0"/>
              </a:rPr>
              <a:t>RESPONSIBILITIES</a:t>
            </a:r>
            <a:endParaRPr lang="en-US" b="1" dirty="0">
              <a:solidFill>
                <a:srgbClr val="C17529"/>
              </a:solidFill>
              <a:effectLst>
                <a:outerShdw blurRad="38100" dist="38100" dir="2700000" algn="tl">
                  <a:srgbClr val="000000">
                    <a:alpha val="43137"/>
                  </a:srgbClr>
                </a:outerShdw>
              </a:effectLst>
              <a:latin typeface="Century Gothic" pitchFamily="34" charset="0"/>
            </a:endParaRPr>
          </a:p>
        </p:txBody>
      </p:sp>
      <p:sp>
        <p:nvSpPr>
          <p:cNvPr id="8" name="Content Placeholder 2"/>
          <p:cNvSpPr>
            <a:spLocks noGrp="1"/>
          </p:cNvSpPr>
          <p:nvPr>
            <p:ph idx="1"/>
          </p:nvPr>
        </p:nvSpPr>
        <p:spPr>
          <a:xfrm>
            <a:off x="457200" y="1524000"/>
            <a:ext cx="8077200" cy="4648200"/>
          </a:xfrm>
        </p:spPr>
        <p:txBody>
          <a:bodyPr>
            <a:normAutofit/>
          </a:bodyPr>
          <a:lstStyle/>
          <a:p>
            <a:pPr>
              <a:buFont typeface="Wingdings" pitchFamily="2" charset="2"/>
              <a:buChar char="q"/>
            </a:pPr>
            <a:r>
              <a:rPr lang="en-US" sz="2000" dirty="0" smtClean="0">
                <a:latin typeface="Century Gothic" pitchFamily="34" charset="0"/>
              </a:rPr>
              <a:t>Responsibilities for C&amp;G Activity Set-up through the RF</a:t>
            </a:r>
            <a:endParaRPr lang="en-US" sz="1200" dirty="0" smtClean="0">
              <a:latin typeface="Century Gothic" pitchFamily="34" charset="0"/>
            </a:endParaRPr>
          </a:p>
          <a:p>
            <a:pPr>
              <a:buFont typeface="Wingdings" pitchFamily="2" charset="2"/>
              <a:buChar char="q"/>
            </a:pPr>
            <a:endParaRPr lang="en-US" sz="1200" dirty="0" smtClean="0">
              <a:latin typeface="Century Gothic" pitchFamily="34" charset="0"/>
            </a:endParaRPr>
          </a:p>
          <a:p>
            <a:pPr lvl="1">
              <a:buFont typeface="Wingdings" pitchFamily="2" charset="2"/>
              <a:buChar char="§"/>
            </a:pPr>
            <a:r>
              <a:rPr lang="en-US" sz="1800" dirty="0" smtClean="0">
                <a:latin typeface="Century Gothic" pitchFamily="34" charset="0"/>
              </a:rPr>
              <a:t>Proposals &amp; Contract Management </a:t>
            </a:r>
            <a:r>
              <a:rPr lang="en-US" sz="1600" dirty="0" smtClean="0">
                <a:latin typeface="Century Gothic" pitchFamily="34" charset="0"/>
              </a:rPr>
              <a:t>(</a:t>
            </a:r>
            <a:r>
              <a:rPr lang="en-US" sz="1600" i="1" dirty="0" smtClean="0">
                <a:latin typeface="Century Gothic" pitchFamily="34" charset="0"/>
              </a:rPr>
              <a:t>same as if set up through ORC</a:t>
            </a:r>
            <a:r>
              <a:rPr lang="en-US" sz="1600" dirty="0" smtClean="0">
                <a:latin typeface="Century Gothic" pitchFamily="34" charset="0"/>
              </a:rPr>
              <a:t>)</a:t>
            </a:r>
          </a:p>
          <a:p>
            <a:pPr lvl="2">
              <a:buFont typeface="Wingdings" pitchFamily="2" charset="2"/>
              <a:buChar char="Ø"/>
            </a:pPr>
            <a:r>
              <a:rPr lang="en-US" sz="1600" dirty="0" smtClean="0">
                <a:latin typeface="Century Gothic" pitchFamily="34" charset="0"/>
              </a:rPr>
              <a:t>Proposal review and appropriate F&amp;A rate determination</a:t>
            </a:r>
          </a:p>
          <a:p>
            <a:pPr lvl="2">
              <a:buFont typeface="Wingdings" pitchFamily="2" charset="2"/>
              <a:buChar char="Ø"/>
            </a:pPr>
            <a:r>
              <a:rPr lang="en-US" sz="1600" dirty="0" smtClean="0">
                <a:latin typeface="Century Gothic" pitchFamily="34" charset="0"/>
              </a:rPr>
              <a:t>Proposal submission</a:t>
            </a:r>
          </a:p>
          <a:p>
            <a:pPr lvl="2">
              <a:buFont typeface="Wingdings" pitchFamily="2" charset="2"/>
              <a:buChar char="Ø"/>
            </a:pPr>
            <a:r>
              <a:rPr lang="en-US" sz="1600" dirty="0" smtClean="0">
                <a:latin typeface="Century Gothic" pitchFamily="34" charset="0"/>
              </a:rPr>
              <a:t>Negotiation of award</a:t>
            </a:r>
          </a:p>
          <a:p>
            <a:pPr lvl="2">
              <a:buFont typeface="Wingdings" pitchFamily="2" charset="2"/>
              <a:buChar char="Ø"/>
            </a:pPr>
            <a:r>
              <a:rPr lang="en-US" sz="1600" dirty="0" smtClean="0">
                <a:latin typeface="Century Gothic" pitchFamily="34" charset="0"/>
              </a:rPr>
              <a:t>Obtaining signature of President, VP, or designee on award docs</a:t>
            </a:r>
          </a:p>
          <a:p>
            <a:pPr lvl="2">
              <a:buFont typeface="Wingdings" pitchFamily="2" charset="2"/>
              <a:buChar char="Ø"/>
            </a:pPr>
            <a:r>
              <a:rPr lang="en-US" sz="1600" dirty="0" smtClean="0">
                <a:latin typeface="Century Gothic" pitchFamily="34" charset="0"/>
              </a:rPr>
              <a:t>No cost extensions and budget change requests</a:t>
            </a:r>
          </a:p>
          <a:p>
            <a:pPr lvl="2">
              <a:buFont typeface="Wingdings" pitchFamily="2" charset="2"/>
              <a:buChar char="Ø"/>
            </a:pPr>
            <a:r>
              <a:rPr lang="en-US" sz="1600" dirty="0" smtClean="0">
                <a:latin typeface="Century Gothic" pitchFamily="34" charset="0"/>
              </a:rPr>
              <a:t>Pre-expenditure reviews</a:t>
            </a:r>
          </a:p>
          <a:p>
            <a:pPr lvl="1">
              <a:buFont typeface="Wingdings" pitchFamily="2" charset="2"/>
              <a:buChar char="§"/>
            </a:pPr>
            <a:endParaRPr lang="en-US" sz="1600" dirty="0">
              <a:latin typeface="Century Gothic" pitchFamily="34" charset="0"/>
            </a:endParaRPr>
          </a:p>
          <a:p>
            <a:pPr lvl="1">
              <a:buFont typeface="Wingdings" pitchFamily="2" charset="2"/>
              <a:buChar char="§"/>
            </a:pPr>
            <a:r>
              <a:rPr lang="en-US" sz="1800" dirty="0" smtClean="0">
                <a:latin typeface="Century Gothic" pitchFamily="34" charset="0"/>
              </a:rPr>
              <a:t>Research Foundation</a:t>
            </a:r>
          </a:p>
          <a:p>
            <a:pPr lvl="2">
              <a:buFont typeface="Wingdings" pitchFamily="2" charset="2"/>
              <a:buChar char="Ø"/>
            </a:pPr>
            <a:r>
              <a:rPr lang="en-US" sz="1600" dirty="0" smtClean="0">
                <a:latin typeface="Century Gothic" pitchFamily="34" charset="0"/>
              </a:rPr>
              <a:t>Review and approval of expenditures</a:t>
            </a:r>
          </a:p>
          <a:p>
            <a:pPr lvl="2">
              <a:buFont typeface="Wingdings" pitchFamily="2" charset="2"/>
              <a:buChar char="Ø"/>
            </a:pPr>
            <a:r>
              <a:rPr lang="en-US" sz="1600" dirty="0" smtClean="0">
                <a:latin typeface="Century Gothic" pitchFamily="34" charset="0"/>
              </a:rPr>
              <a:t>Financial reporting and invoicing</a:t>
            </a:r>
          </a:p>
          <a:p>
            <a:pPr lvl="1"/>
            <a:endParaRPr lang="en-US" sz="1600" dirty="0">
              <a:latin typeface="Century Gothic" pitchFamily="34" charset="0"/>
            </a:endParaRPr>
          </a:p>
        </p:txBody>
      </p:sp>
      <p:pic>
        <p:nvPicPr>
          <p:cNvPr id="1026" name="Picture 2" descr="C:\Users\HHitchner\AppData\Local\Microsoft\Windows\Temporary Internet Files\Content.IE5\KJ0CCGQH\MC90044193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4038600"/>
            <a:ext cx="1482725" cy="1784350"/>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pPr eaLnBrk="1" latinLnBrk="0" hangingPunct="1"/>
            <a:fld id="{38CA812F-72BD-45AB-AF89-C53CEC976F22}" type="datetime1">
              <a:rPr lang="en-US" smtClean="0"/>
              <a:t>5/21/2012</a:t>
            </a:fld>
            <a:endParaRPr lang="en-US" dirty="0"/>
          </a:p>
        </p:txBody>
      </p:sp>
    </p:spTree>
    <p:extLst>
      <p:ext uri="{BB962C8B-B14F-4D97-AF65-F5344CB8AC3E}">
        <p14:creationId xmlns:p14="http://schemas.microsoft.com/office/powerpoint/2010/main" val="134825419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rgbClr val="C17529">
                    <a:lumMod val="50000"/>
                  </a:srgbClr>
                </a:solidFill>
                <a:effectLst>
                  <a:outerShdw blurRad="38100" dist="38100" dir="2700000" algn="tl">
                    <a:srgbClr val="000000">
                      <a:alpha val="43137"/>
                    </a:srgbClr>
                  </a:outerShdw>
                </a:effectLst>
                <a:latin typeface="Century Gothic" pitchFamily="34" charset="0"/>
              </a:rPr>
              <a:t>GETTING STARTED</a:t>
            </a:r>
            <a:endParaRPr lang="en-US" b="1" dirty="0">
              <a:solidFill>
                <a:srgbClr val="C17529">
                  <a:lumMod val="50000"/>
                </a:srgb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rgbClr val="C17529"/>
              </a:solidFill>
              <a:effectLst>
                <a:outerShdw blurRad="38100" dist="38100" dir="2700000" algn="tl">
                  <a:srgbClr val="000000">
                    <a:alpha val="43137"/>
                  </a:srgbClr>
                </a:outerShdw>
              </a:effectLst>
              <a:latin typeface="Century Gothic" pitchFamily="34" charset="0"/>
            </a:endParaRPr>
          </a:p>
        </p:txBody>
      </p:sp>
      <p:sp>
        <p:nvSpPr>
          <p:cNvPr id="5" name="Title 2"/>
          <p:cNvSpPr txBox="1">
            <a:spLocks/>
          </p:cNvSpPr>
          <p:nvPr/>
        </p:nvSpPr>
        <p:spPr>
          <a:xfrm>
            <a:off x="281683" y="386255"/>
            <a:ext cx="8429265"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rgbClr val="C17529"/>
                </a:solidFill>
                <a:effectLst>
                  <a:outerShdw blurRad="38100" dist="38100" dir="2700000" algn="tl">
                    <a:srgbClr val="000000">
                      <a:alpha val="43137"/>
                    </a:srgbClr>
                  </a:outerShdw>
                </a:effectLst>
                <a:latin typeface="Century Gothic" pitchFamily="34" charset="0"/>
              </a:rPr>
              <a:t>UCF RF RATE SUMMARY</a:t>
            </a:r>
            <a:endParaRPr lang="en-US" b="1" dirty="0">
              <a:solidFill>
                <a:srgbClr val="C17529"/>
              </a:solidFill>
              <a:effectLst>
                <a:outerShdw blurRad="38100" dist="38100" dir="2700000" algn="tl">
                  <a:srgbClr val="000000">
                    <a:alpha val="43137"/>
                  </a:srgbClr>
                </a:outerShdw>
              </a:effectLst>
              <a:latin typeface="Century Gothic" pitchFamily="34" charset="0"/>
            </a:endParaRPr>
          </a:p>
        </p:txBody>
      </p:sp>
      <p:sp>
        <p:nvSpPr>
          <p:cNvPr id="7" name="Rectangle 1027"/>
          <p:cNvSpPr txBox="1">
            <a:spLocks noChangeArrowheads="1"/>
          </p:cNvSpPr>
          <p:nvPr/>
        </p:nvSpPr>
        <p:spPr>
          <a:xfrm>
            <a:off x="685799" y="1219200"/>
            <a:ext cx="7315201" cy="3810000"/>
          </a:xfrm>
          <a:prstGeom prst="rect">
            <a:avLst/>
          </a:prstGeom>
        </p:spPr>
        <p:txBody>
          <a:bodyPr vert="horz" wrap="square" lIns="91440" tIns="45720" rIns="91440" bIns="45720" numCol="1" anchor="t" anchorCtr="0" compatLnSpc="1">
            <a:prstTxWarp prst="textNoShape">
              <a:avLst/>
            </a:prstTxWarp>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a:buClr>
                <a:srgbClr val="F0A22E"/>
              </a:buClr>
              <a:buFont typeface="Wingdings" pitchFamily="2" charset="2"/>
              <a:buChar char="q"/>
            </a:pPr>
            <a:r>
              <a:rPr lang="en-US" sz="2000" dirty="0" smtClean="0">
                <a:solidFill>
                  <a:srgbClr val="4E3B30"/>
                </a:solidFill>
                <a:latin typeface="Century Gothic" pitchFamily="34" charset="0"/>
              </a:rPr>
              <a:t>For C&amp;G Activity</a:t>
            </a:r>
          </a:p>
          <a:p>
            <a:pPr lvl="1">
              <a:buClr>
                <a:srgbClr val="F0A22E"/>
              </a:buClr>
              <a:buFont typeface="Wingdings" pitchFamily="2" charset="2"/>
              <a:buChar char="§"/>
            </a:pPr>
            <a:endParaRPr lang="en-US" sz="1400" dirty="0" smtClean="0">
              <a:solidFill>
                <a:srgbClr val="4E3B30"/>
              </a:solidFill>
              <a:latin typeface="Century Gothic" pitchFamily="34" charset="0"/>
            </a:endParaRPr>
          </a:p>
          <a:p>
            <a:pPr lvl="1">
              <a:buClr>
                <a:srgbClr val="F0A22E"/>
              </a:buClr>
              <a:buFont typeface="Wingdings" pitchFamily="2" charset="2"/>
              <a:buChar char="§"/>
            </a:pPr>
            <a:r>
              <a:rPr lang="en-US" sz="1800" dirty="0" smtClean="0">
                <a:solidFill>
                  <a:srgbClr val="4E3B30"/>
                </a:solidFill>
                <a:latin typeface="Century Gothic" pitchFamily="34" charset="0"/>
              </a:rPr>
              <a:t>Charge full UCF F&amp;A rate.  The RF is included in UCF’s F&amp;A Rate Proposal.  </a:t>
            </a:r>
          </a:p>
          <a:p>
            <a:pPr lvl="1">
              <a:buClr>
                <a:srgbClr val="F0A22E"/>
              </a:buClr>
              <a:buFont typeface="Wingdings" pitchFamily="2" charset="2"/>
              <a:buChar char="§"/>
            </a:pPr>
            <a:endParaRPr lang="en-US" sz="1400" dirty="0" smtClean="0">
              <a:solidFill>
                <a:srgbClr val="4E3B30"/>
              </a:solidFill>
              <a:latin typeface="Century Gothic" pitchFamily="34" charset="0"/>
            </a:endParaRPr>
          </a:p>
          <a:p>
            <a:pPr lvl="1">
              <a:buClr>
                <a:srgbClr val="F0A22E"/>
              </a:buClr>
              <a:buFont typeface="Wingdings" pitchFamily="2" charset="2"/>
              <a:buChar char="§"/>
            </a:pPr>
            <a:r>
              <a:rPr lang="en-US" sz="1800" dirty="0" smtClean="0">
                <a:solidFill>
                  <a:srgbClr val="4E3B30"/>
                </a:solidFill>
                <a:latin typeface="Century Gothic" pitchFamily="34" charset="0"/>
              </a:rPr>
              <a:t>For fixed price industry awards, there is the option of a reduced rate. </a:t>
            </a:r>
            <a:r>
              <a:rPr lang="en-US" sz="1600" dirty="0" smtClean="0">
                <a:solidFill>
                  <a:srgbClr val="4E3B30"/>
                </a:solidFill>
                <a:latin typeface="Century Gothic" pitchFamily="34" charset="0"/>
              </a:rPr>
              <a:t>(</a:t>
            </a:r>
            <a:r>
              <a:rPr lang="en-US" sz="1600" i="1" dirty="0" smtClean="0">
                <a:solidFill>
                  <a:srgbClr val="4E3B30"/>
                </a:solidFill>
                <a:latin typeface="Century Gothic" pitchFamily="34" charset="0"/>
              </a:rPr>
              <a:t>ORC’s Proposal Manager and/or Contract Manager to see if the award meets the qualifications</a:t>
            </a:r>
            <a:r>
              <a:rPr lang="en-US" sz="1600" dirty="0" smtClean="0">
                <a:solidFill>
                  <a:srgbClr val="4E3B30"/>
                </a:solidFill>
                <a:latin typeface="Century Gothic" pitchFamily="34" charset="0"/>
              </a:rPr>
              <a:t>)</a:t>
            </a:r>
          </a:p>
        </p:txBody>
      </p:sp>
      <p:pic>
        <p:nvPicPr>
          <p:cNvPr id="4098" name="Picture 2" descr="C:\Users\HHitchner\AppData\Local\Microsoft\Windows\Temporary Internet Files\Content.IE5\6VJTOM2P\MC90028218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0"/>
            <a:ext cx="1447800" cy="1600199"/>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pPr eaLnBrk="1" latinLnBrk="0" hangingPunct="1"/>
            <a:fld id="{D1D82904-0DC0-4961-A6D2-6ED06657A31B}" type="datetime1">
              <a:rPr lang="en-US" smtClean="0"/>
              <a:t>5/21/2012</a:t>
            </a:fld>
            <a:endParaRPr lang="en-US" dirty="0"/>
          </a:p>
        </p:txBody>
      </p:sp>
    </p:spTree>
    <p:extLst>
      <p:ext uri="{BB962C8B-B14F-4D97-AF65-F5344CB8AC3E}">
        <p14:creationId xmlns:p14="http://schemas.microsoft.com/office/powerpoint/2010/main" val="196962027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rgbClr val="C17529">
                    <a:lumMod val="50000"/>
                  </a:srgbClr>
                </a:solidFill>
                <a:effectLst>
                  <a:outerShdw blurRad="38100" dist="38100" dir="2700000" algn="tl">
                    <a:srgbClr val="000000">
                      <a:alpha val="43137"/>
                    </a:srgbClr>
                  </a:outerShdw>
                </a:effectLst>
                <a:latin typeface="Century Gothic" pitchFamily="34" charset="0"/>
              </a:rPr>
              <a:t>GETTING STARTED</a:t>
            </a:r>
            <a:endParaRPr lang="en-US" b="1" dirty="0">
              <a:solidFill>
                <a:srgbClr val="C17529">
                  <a:lumMod val="50000"/>
                </a:srgb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rgbClr val="C17529"/>
              </a:solidFill>
              <a:effectLst>
                <a:outerShdw blurRad="38100" dist="38100" dir="2700000" algn="tl">
                  <a:srgbClr val="000000">
                    <a:alpha val="43137"/>
                  </a:srgbClr>
                </a:outerShdw>
              </a:effectLst>
              <a:latin typeface="Century Gothic" pitchFamily="34" charset="0"/>
            </a:endParaRPr>
          </a:p>
        </p:txBody>
      </p:sp>
      <p:sp>
        <p:nvSpPr>
          <p:cNvPr id="5" name="Title 2"/>
          <p:cNvSpPr txBox="1">
            <a:spLocks/>
          </p:cNvSpPr>
          <p:nvPr/>
        </p:nvSpPr>
        <p:spPr>
          <a:xfrm>
            <a:off x="609600" y="4270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rgbClr val="C17529"/>
                </a:solidFill>
                <a:effectLst>
                  <a:outerShdw blurRad="38100" dist="38100" dir="2700000" algn="tl">
                    <a:srgbClr val="000000">
                      <a:alpha val="43137"/>
                    </a:srgbClr>
                  </a:outerShdw>
                </a:effectLst>
                <a:latin typeface="Century Gothic" pitchFamily="34" charset="0"/>
              </a:rPr>
              <a:t>AUDIT &amp; REPORTING REQUIREMENTS</a:t>
            </a:r>
            <a:endParaRPr lang="en-US" b="1" dirty="0">
              <a:solidFill>
                <a:srgbClr val="C17529"/>
              </a:solidFill>
              <a:effectLst>
                <a:outerShdw blurRad="38100" dist="38100" dir="2700000" algn="tl">
                  <a:srgbClr val="000000">
                    <a:alpha val="43137"/>
                  </a:srgbClr>
                </a:outerShdw>
              </a:effectLst>
              <a:latin typeface="Century Gothic" pitchFamily="34" charset="0"/>
            </a:endParaRPr>
          </a:p>
        </p:txBody>
      </p:sp>
      <p:sp>
        <p:nvSpPr>
          <p:cNvPr id="7" name="Content Placeholder 2"/>
          <p:cNvSpPr>
            <a:spLocks noGrp="1"/>
          </p:cNvSpPr>
          <p:nvPr>
            <p:ph idx="1"/>
          </p:nvPr>
        </p:nvSpPr>
        <p:spPr>
          <a:xfrm>
            <a:off x="1638757" y="1066800"/>
            <a:ext cx="7467600" cy="4343400"/>
          </a:xfrm>
        </p:spPr>
        <p:txBody>
          <a:bodyPr vert="horz" wrap="square" lIns="91440" tIns="45720" rIns="91440" bIns="45720" numCol="1" anchor="t" anchorCtr="0" compatLnSpc="1">
            <a:prstTxWarp prst="textNoShape">
              <a:avLst/>
            </a:prstTxWarp>
            <a:normAutofit fontScale="92500" lnSpcReduction="20000"/>
          </a:bodyPr>
          <a:lstStyle/>
          <a:p>
            <a:pPr eaLnBrk="1" hangingPunct="1">
              <a:buFont typeface="Wingdings" pitchFamily="2" charset="2"/>
              <a:buChar char="q"/>
            </a:pPr>
            <a:endParaRPr lang="en-US" sz="2000" b="0" dirty="0" smtClean="0">
              <a:latin typeface="Century Gothic" pitchFamily="34" charset="0"/>
            </a:endParaRPr>
          </a:p>
          <a:p>
            <a:pPr eaLnBrk="1" hangingPunct="1">
              <a:buFont typeface="Wingdings" pitchFamily="2" charset="2"/>
              <a:buChar char="q"/>
            </a:pPr>
            <a:r>
              <a:rPr lang="en-US" sz="1900" b="0" dirty="0" smtClean="0">
                <a:latin typeface="Century Gothic" pitchFamily="34" charset="0"/>
              </a:rPr>
              <a:t>The RF accounting records are audited annually by an independent audit agency.  </a:t>
            </a:r>
          </a:p>
          <a:p>
            <a:pPr eaLnBrk="1" hangingPunct="1">
              <a:buFont typeface="Wingdings" pitchFamily="2" charset="2"/>
              <a:buChar char="q"/>
            </a:pPr>
            <a:endParaRPr lang="en-US" sz="1900" b="0" dirty="0" smtClean="0">
              <a:latin typeface="Century Gothic" pitchFamily="34" charset="0"/>
            </a:endParaRPr>
          </a:p>
          <a:p>
            <a:pPr eaLnBrk="1" hangingPunct="1">
              <a:buFont typeface="Wingdings" pitchFamily="2" charset="2"/>
              <a:buChar char="q"/>
            </a:pPr>
            <a:r>
              <a:rPr lang="en-US" sz="1900" b="0" dirty="0" smtClean="0">
                <a:latin typeface="Century Gothic" pitchFamily="34" charset="0"/>
              </a:rPr>
              <a:t>The RF files an annual 990 with the IRS and issues 1099s to independent contractors per IRS regulations. </a:t>
            </a:r>
          </a:p>
          <a:p>
            <a:pPr eaLnBrk="1" hangingPunct="1">
              <a:buFont typeface="Wingdings" pitchFamily="2" charset="2"/>
              <a:buChar char="q"/>
            </a:pPr>
            <a:endParaRPr lang="en-US" sz="1900" b="0" dirty="0" smtClean="0">
              <a:latin typeface="Century Gothic" pitchFamily="34" charset="0"/>
            </a:endParaRPr>
          </a:p>
          <a:p>
            <a:pPr eaLnBrk="1" hangingPunct="1">
              <a:buFont typeface="Wingdings" pitchFamily="2" charset="2"/>
              <a:buChar char="q"/>
            </a:pPr>
            <a:r>
              <a:rPr lang="en-US" sz="1900" b="0" dirty="0" smtClean="0">
                <a:latin typeface="Century Gothic" pitchFamily="34" charset="0"/>
              </a:rPr>
              <a:t>The RF files an annual report with the State of Florida Division of Corporations and copies UCF’s General Counsel.</a:t>
            </a:r>
          </a:p>
          <a:p>
            <a:pPr eaLnBrk="1" hangingPunct="1">
              <a:buFont typeface="Wingdings" pitchFamily="2" charset="2"/>
              <a:buChar char="q"/>
            </a:pPr>
            <a:endParaRPr lang="en-US" sz="1800" dirty="0">
              <a:latin typeface="Century Gothic" pitchFamily="34" charset="0"/>
            </a:endParaRPr>
          </a:p>
          <a:p>
            <a:pPr>
              <a:buFont typeface="Wingdings" pitchFamily="2" charset="2"/>
              <a:buChar char="q"/>
            </a:pPr>
            <a:r>
              <a:rPr lang="en-US" sz="1900" dirty="0">
                <a:latin typeface="Century Gothic" pitchFamily="34" charset="0"/>
              </a:rPr>
              <a:t>Copies of audits are provided to:</a:t>
            </a:r>
          </a:p>
          <a:p>
            <a:pPr lvl="2">
              <a:buFont typeface="Wingdings" pitchFamily="2" charset="2"/>
              <a:buChar char="§"/>
            </a:pPr>
            <a:r>
              <a:rPr lang="en-US" sz="2000" dirty="0">
                <a:latin typeface="Century Gothic" pitchFamily="34" charset="0"/>
              </a:rPr>
              <a:t>Finance &amp; Accounting</a:t>
            </a:r>
          </a:p>
          <a:p>
            <a:pPr lvl="2">
              <a:buFont typeface="Wingdings" pitchFamily="2" charset="2"/>
              <a:buChar char="§"/>
            </a:pPr>
            <a:r>
              <a:rPr lang="en-US" sz="2000" dirty="0">
                <a:latin typeface="Century Gothic" pitchFamily="34" charset="0"/>
              </a:rPr>
              <a:t>University Audit</a:t>
            </a:r>
          </a:p>
          <a:p>
            <a:pPr lvl="2">
              <a:buFont typeface="Wingdings" pitchFamily="2" charset="2"/>
              <a:buChar char="§"/>
            </a:pPr>
            <a:r>
              <a:rPr lang="en-US" sz="2000" dirty="0">
                <a:latin typeface="Century Gothic" pitchFamily="34" charset="0"/>
              </a:rPr>
              <a:t>UCF Board of Trustees</a:t>
            </a:r>
          </a:p>
          <a:p>
            <a:pPr lvl="2">
              <a:buFont typeface="Wingdings" pitchFamily="2" charset="2"/>
              <a:buChar char="§"/>
            </a:pPr>
            <a:r>
              <a:rPr lang="en-US" sz="2000" dirty="0">
                <a:latin typeface="Century Gothic" pitchFamily="34" charset="0"/>
              </a:rPr>
              <a:t>State of Florida Board of Education  </a:t>
            </a:r>
            <a:endParaRPr lang="en-US" sz="2000" dirty="0" smtClean="0">
              <a:latin typeface="Century Gothic" pitchFamily="34" charset="0"/>
            </a:endParaRPr>
          </a:p>
          <a:p>
            <a:pPr lvl="2">
              <a:buFont typeface="Wingdings" pitchFamily="2" charset="2"/>
              <a:buChar char="§"/>
            </a:pPr>
            <a:endParaRPr lang="en-US" sz="2000" dirty="0">
              <a:latin typeface="Century Gothic" pitchFamily="34" charset="0"/>
            </a:endParaRPr>
          </a:p>
        </p:txBody>
      </p:sp>
      <p:pic>
        <p:nvPicPr>
          <p:cNvPr id="3075" name="Picture 3" descr="C:\Users\HHitchner\AppData\Local\Microsoft\Windows\Temporary Internet Files\Content.IE5\KJ0CCGQH\MC90014973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634" y="1920541"/>
            <a:ext cx="1481224" cy="196848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66800" y="5421868"/>
            <a:ext cx="6858000" cy="461665"/>
          </a:xfrm>
          <a:prstGeom prst="rect">
            <a:avLst/>
          </a:prstGeom>
        </p:spPr>
        <p:txBody>
          <a:bodyPr wrap="square">
            <a:spAutoFit/>
          </a:bodyPr>
          <a:lstStyle/>
          <a:p>
            <a:pPr algn="ctr"/>
            <a:r>
              <a:rPr lang="en-US" sz="2400" b="1" dirty="0">
                <a:solidFill>
                  <a:srgbClr val="FF0000"/>
                </a:solidFill>
                <a:latin typeface="Century Gothic" pitchFamily="34" charset="0"/>
              </a:rPr>
              <a:t>LOTS of OVERSIGHT!!</a:t>
            </a:r>
          </a:p>
        </p:txBody>
      </p:sp>
      <p:sp>
        <p:nvSpPr>
          <p:cNvPr id="2" name="Date Placeholder 1"/>
          <p:cNvSpPr>
            <a:spLocks noGrp="1"/>
          </p:cNvSpPr>
          <p:nvPr>
            <p:ph type="dt" sz="half" idx="10"/>
          </p:nvPr>
        </p:nvSpPr>
        <p:spPr/>
        <p:txBody>
          <a:bodyPr/>
          <a:lstStyle/>
          <a:p>
            <a:pPr eaLnBrk="1" latinLnBrk="0" hangingPunct="1"/>
            <a:fld id="{3EE01A63-7100-4D8C-8825-F2EF4CEF9373}" type="datetime1">
              <a:rPr lang="en-US" smtClean="0"/>
              <a:t>5/21/2012</a:t>
            </a:fld>
            <a:endParaRPr lang="en-US" dirty="0"/>
          </a:p>
        </p:txBody>
      </p:sp>
    </p:spTree>
    <p:extLst>
      <p:ext uri="{BB962C8B-B14F-4D97-AF65-F5344CB8AC3E}">
        <p14:creationId xmlns:p14="http://schemas.microsoft.com/office/powerpoint/2010/main" val="40155490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rgbClr val="C17529">
                    <a:lumMod val="50000"/>
                  </a:srgbClr>
                </a:solidFill>
                <a:effectLst>
                  <a:outerShdw blurRad="38100" dist="38100" dir="2700000" algn="tl">
                    <a:srgbClr val="000000">
                      <a:alpha val="43137"/>
                    </a:srgbClr>
                  </a:outerShdw>
                </a:effectLst>
                <a:latin typeface="Century Gothic" pitchFamily="34" charset="0"/>
              </a:rPr>
              <a:t>GETTING STARTED</a:t>
            </a:r>
            <a:endParaRPr lang="en-US" b="1" dirty="0">
              <a:solidFill>
                <a:srgbClr val="C17529">
                  <a:lumMod val="50000"/>
                </a:srgb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rgbClr val="C17529"/>
              </a:solidFill>
              <a:effectLst>
                <a:outerShdw blurRad="38100" dist="38100" dir="2700000" algn="tl">
                  <a:srgbClr val="000000">
                    <a:alpha val="43137"/>
                  </a:srgbClr>
                </a:outerShdw>
              </a:effectLst>
              <a:latin typeface="Century Gothic" pitchFamily="34" charset="0"/>
            </a:endParaRPr>
          </a:p>
        </p:txBody>
      </p:sp>
      <p:sp>
        <p:nvSpPr>
          <p:cNvPr id="5" name="Title 2"/>
          <p:cNvSpPr txBox="1">
            <a:spLocks/>
          </p:cNvSpPr>
          <p:nvPr/>
        </p:nvSpPr>
        <p:spPr>
          <a:xfrm>
            <a:off x="609600" y="4270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rgbClr val="C17529"/>
                </a:solidFill>
                <a:effectLst>
                  <a:outerShdw blurRad="38100" dist="38100" dir="2700000" algn="tl">
                    <a:srgbClr val="000000">
                      <a:alpha val="43137"/>
                    </a:srgbClr>
                  </a:outerShdw>
                </a:effectLst>
                <a:latin typeface="Century Gothic" pitchFamily="34" charset="0"/>
              </a:rPr>
              <a:t>ORGANIZATIONAL STRUCTURE</a:t>
            </a:r>
            <a:endParaRPr lang="en-US" b="1" dirty="0">
              <a:solidFill>
                <a:srgbClr val="C17529"/>
              </a:solidFill>
              <a:effectLst>
                <a:outerShdw blurRad="38100" dist="38100" dir="2700000" algn="tl">
                  <a:srgbClr val="000000">
                    <a:alpha val="43137"/>
                  </a:srgbClr>
                </a:outerShdw>
              </a:effectLst>
              <a:latin typeface="Century Gothic" pitchFamily="34" charset="0"/>
            </a:endParaRPr>
          </a:p>
        </p:txBody>
      </p:sp>
      <p:sp>
        <p:nvSpPr>
          <p:cNvPr id="7" name="Content Placeholder 2"/>
          <p:cNvSpPr>
            <a:spLocks noGrp="1"/>
          </p:cNvSpPr>
          <p:nvPr>
            <p:ph idx="1"/>
          </p:nvPr>
        </p:nvSpPr>
        <p:spPr>
          <a:xfrm>
            <a:off x="457200" y="1447800"/>
            <a:ext cx="8077200" cy="4800600"/>
          </a:xfrm>
        </p:spPr>
        <p:txBody>
          <a:bodyPr vert="horz" wrap="square" lIns="91440" tIns="45720" rIns="91440" bIns="45720" numCol="1" anchor="t" anchorCtr="0" compatLnSpc="1">
            <a:prstTxWarp prst="textNoShape">
              <a:avLst/>
            </a:prstTxWarp>
          </a:bodyPr>
          <a:lstStyle/>
          <a:p>
            <a:pPr lvl="1" eaLnBrk="1" hangingPunct="1">
              <a:lnSpc>
                <a:spcPct val="90000"/>
              </a:lnSpc>
              <a:buFont typeface="Wingdings" pitchFamily="2" charset="2"/>
              <a:buChar char="q"/>
            </a:pPr>
            <a:r>
              <a:rPr lang="en-US" sz="2000" dirty="0" smtClean="0">
                <a:latin typeface="Century Gothic" pitchFamily="34" charset="0"/>
              </a:rPr>
              <a:t>                                      Board of Directors</a:t>
            </a:r>
          </a:p>
          <a:p>
            <a:pPr lvl="1" eaLnBrk="1" hangingPunct="1">
              <a:lnSpc>
                <a:spcPct val="90000"/>
              </a:lnSpc>
              <a:buFont typeface="Wingdings" pitchFamily="2" charset="2"/>
              <a:buChar char="q"/>
            </a:pPr>
            <a:endParaRPr lang="en-US" sz="2000" dirty="0" smtClean="0">
              <a:latin typeface="Century Gothic" pitchFamily="34" charset="0"/>
            </a:endParaRPr>
          </a:p>
          <a:p>
            <a:pPr lvl="1" eaLnBrk="1" hangingPunct="1">
              <a:lnSpc>
                <a:spcPct val="90000"/>
              </a:lnSpc>
              <a:buFont typeface="Wingdings" pitchFamily="2" charset="2"/>
              <a:buChar char="q"/>
            </a:pPr>
            <a:endParaRPr lang="en-US" sz="2000" dirty="0">
              <a:latin typeface="Century Gothic" pitchFamily="34" charset="0"/>
            </a:endParaRPr>
          </a:p>
          <a:p>
            <a:pPr lvl="1" eaLnBrk="1" hangingPunct="1">
              <a:lnSpc>
                <a:spcPct val="90000"/>
              </a:lnSpc>
              <a:buFont typeface="Wingdings" pitchFamily="2" charset="2"/>
              <a:buChar char="q"/>
            </a:pPr>
            <a:endParaRPr lang="en-US" sz="2000" dirty="0" smtClean="0">
              <a:latin typeface="Century Gothic" pitchFamily="34" charset="0"/>
            </a:endParaRPr>
          </a:p>
          <a:p>
            <a:pPr lvl="1" eaLnBrk="1" hangingPunct="1">
              <a:lnSpc>
                <a:spcPct val="90000"/>
              </a:lnSpc>
              <a:buFont typeface="Wingdings" pitchFamily="2" charset="2"/>
              <a:buChar char="q"/>
            </a:pPr>
            <a:r>
              <a:rPr lang="en-US" sz="1800" dirty="0" smtClean="0">
                <a:latin typeface="Century Gothic" pitchFamily="34" charset="0"/>
              </a:rPr>
              <a:t>MJ Soileau is President of the RF,  UCF’s VP for Research</a:t>
            </a:r>
          </a:p>
          <a:p>
            <a:pPr lvl="1" eaLnBrk="1" hangingPunct="1">
              <a:lnSpc>
                <a:spcPct val="90000"/>
              </a:lnSpc>
              <a:buFont typeface="Wingdings" pitchFamily="2" charset="2"/>
              <a:buChar char="q"/>
            </a:pPr>
            <a:endParaRPr lang="en-US" sz="1000" dirty="0" smtClean="0">
              <a:latin typeface="Century Gothic" pitchFamily="34" charset="0"/>
            </a:endParaRPr>
          </a:p>
          <a:p>
            <a:pPr lvl="1" eaLnBrk="1" hangingPunct="1">
              <a:lnSpc>
                <a:spcPct val="90000"/>
              </a:lnSpc>
              <a:buFont typeface="Wingdings" pitchFamily="2" charset="2"/>
              <a:buChar char="q"/>
            </a:pPr>
            <a:r>
              <a:rPr lang="en-US" sz="1800" dirty="0" smtClean="0">
                <a:latin typeface="Century Gothic" pitchFamily="34" charset="0"/>
              </a:rPr>
              <a:t>Tom O’Neal is Vice President of the RF,  UCF’s Associate VP for Research</a:t>
            </a:r>
          </a:p>
          <a:p>
            <a:pPr lvl="1" eaLnBrk="1" hangingPunct="1">
              <a:lnSpc>
                <a:spcPct val="90000"/>
              </a:lnSpc>
              <a:buFont typeface="Wingdings" pitchFamily="2" charset="2"/>
              <a:buChar char="q"/>
            </a:pPr>
            <a:endParaRPr lang="en-US" sz="1800" dirty="0" smtClean="0">
              <a:latin typeface="Century Gothic" pitchFamily="34" charset="0"/>
            </a:endParaRPr>
          </a:p>
          <a:p>
            <a:pPr lvl="1" eaLnBrk="1" hangingPunct="1">
              <a:lnSpc>
                <a:spcPct val="90000"/>
              </a:lnSpc>
              <a:buFont typeface="Wingdings" pitchFamily="2" charset="2"/>
              <a:buChar char="q"/>
            </a:pPr>
            <a:r>
              <a:rPr lang="en-US" sz="1800" dirty="0" smtClean="0">
                <a:latin typeface="Century Gothic" pitchFamily="34" charset="0"/>
              </a:rPr>
              <a:t>UCF’s President or his designee is required by Statute to be on UCFRF Board.</a:t>
            </a:r>
          </a:p>
          <a:p>
            <a:pPr lvl="1" eaLnBrk="1" hangingPunct="1">
              <a:lnSpc>
                <a:spcPct val="90000"/>
              </a:lnSpc>
              <a:buFont typeface="Wingdings" pitchFamily="2" charset="2"/>
              <a:buChar char="q"/>
            </a:pPr>
            <a:endParaRPr lang="en-US" sz="1000" dirty="0" smtClean="0">
              <a:latin typeface="Century Gothic" pitchFamily="34" charset="0"/>
            </a:endParaRPr>
          </a:p>
          <a:p>
            <a:pPr lvl="1" eaLnBrk="1" hangingPunct="1">
              <a:lnSpc>
                <a:spcPct val="90000"/>
              </a:lnSpc>
              <a:buFont typeface="Wingdings" pitchFamily="2" charset="2"/>
              <a:buChar char="q"/>
            </a:pPr>
            <a:r>
              <a:rPr lang="en-US" sz="1800" dirty="0" smtClean="0">
                <a:latin typeface="Century Gothic" pitchFamily="34" charset="0"/>
              </a:rPr>
              <a:t>The Chair of the UCF Board of Trustees by Statute may appoint a member to the UCFRF Board.</a:t>
            </a:r>
          </a:p>
          <a:p>
            <a:pPr lvl="1" eaLnBrk="1" hangingPunct="1">
              <a:lnSpc>
                <a:spcPct val="90000"/>
              </a:lnSpc>
              <a:buFont typeface="Wingdings" pitchFamily="2" charset="2"/>
              <a:buChar char="q"/>
            </a:pPr>
            <a:endParaRPr lang="en-US" sz="1000" dirty="0" smtClean="0">
              <a:latin typeface="Century Gothic" pitchFamily="34" charset="0"/>
            </a:endParaRPr>
          </a:p>
          <a:p>
            <a:pPr lvl="1" eaLnBrk="1" hangingPunct="1">
              <a:lnSpc>
                <a:spcPct val="90000"/>
              </a:lnSpc>
              <a:buFont typeface="Wingdings" pitchFamily="2" charset="2"/>
              <a:buChar char="q"/>
            </a:pPr>
            <a:r>
              <a:rPr lang="en-US" sz="1800" dirty="0" smtClean="0">
                <a:latin typeface="Century Gothic" pitchFamily="34" charset="0"/>
              </a:rPr>
              <a:t>Required to meet annually, but we meet quarterly.</a:t>
            </a:r>
            <a:endParaRPr lang="en-US" b="0" dirty="0" smtClean="0">
              <a:latin typeface="Century Gothic" pitchFamily="34" charset="0"/>
            </a:endParaRPr>
          </a:p>
        </p:txBody>
      </p:sp>
      <p:pic>
        <p:nvPicPr>
          <p:cNvPr id="2050" name="Picture 2" descr="C:\Users\HHitchner\AppData\Local\Microsoft\Windows\Temporary Internet Files\Content.IE5\KJ0CCGQH\MC90023077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066800"/>
            <a:ext cx="2667000" cy="1462882"/>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pPr eaLnBrk="1" latinLnBrk="0" hangingPunct="1"/>
            <a:fld id="{E9D08AE7-F9AC-4014-A622-8163FF96BB0E}" type="datetime1">
              <a:rPr lang="en-US" smtClean="0"/>
              <a:t>5/21/2012</a:t>
            </a:fld>
            <a:endParaRPr lang="en-US" dirty="0"/>
          </a:p>
        </p:txBody>
      </p:sp>
    </p:spTree>
    <p:extLst>
      <p:ext uri="{BB962C8B-B14F-4D97-AF65-F5344CB8AC3E}">
        <p14:creationId xmlns:p14="http://schemas.microsoft.com/office/powerpoint/2010/main" val="337307323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rgbClr val="C17529">
                    <a:lumMod val="50000"/>
                  </a:srgbClr>
                </a:solidFill>
                <a:effectLst>
                  <a:outerShdw blurRad="38100" dist="38100" dir="2700000" algn="tl">
                    <a:srgbClr val="000000">
                      <a:alpha val="43137"/>
                    </a:srgbClr>
                  </a:outerShdw>
                </a:effectLst>
                <a:latin typeface="Century Gothic" pitchFamily="34" charset="0"/>
              </a:rPr>
              <a:t>GETTING STARTED</a:t>
            </a:r>
            <a:endParaRPr lang="en-US" b="1" dirty="0">
              <a:solidFill>
                <a:srgbClr val="C17529">
                  <a:lumMod val="50000"/>
                </a:srgb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rgbClr val="C17529"/>
              </a:solidFill>
              <a:effectLst>
                <a:outerShdw blurRad="38100" dist="38100" dir="2700000" algn="tl">
                  <a:srgbClr val="000000">
                    <a:alpha val="43137"/>
                  </a:srgbClr>
                </a:outerShdw>
              </a:effectLst>
              <a:latin typeface="Century Gothic" pitchFamily="34" charset="0"/>
            </a:endParaRPr>
          </a:p>
        </p:txBody>
      </p:sp>
      <p:sp>
        <p:nvSpPr>
          <p:cNvPr id="5" name="Title 2"/>
          <p:cNvSpPr txBox="1">
            <a:spLocks/>
          </p:cNvSpPr>
          <p:nvPr/>
        </p:nvSpPr>
        <p:spPr>
          <a:xfrm>
            <a:off x="609600" y="4270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rgbClr val="C17529"/>
                </a:solidFill>
                <a:effectLst>
                  <a:outerShdw blurRad="38100" dist="38100" dir="2700000" algn="tl">
                    <a:srgbClr val="000000">
                      <a:alpha val="43137"/>
                    </a:srgbClr>
                  </a:outerShdw>
                </a:effectLst>
                <a:latin typeface="Century Gothic" pitchFamily="34" charset="0"/>
              </a:rPr>
              <a:t>UCF RF CONTACT INFORMATION</a:t>
            </a:r>
            <a:endParaRPr lang="en-US" b="1" dirty="0">
              <a:solidFill>
                <a:srgbClr val="C17529"/>
              </a:solidFill>
              <a:effectLst>
                <a:outerShdw blurRad="38100" dist="38100" dir="2700000" algn="tl">
                  <a:srgbClr val="000000">
                    <a:alpha val="43137"/>
                  </a:srgbClr>
                </a:outerShdw>
              </a:effectLst>
              <a:latin typeface="Century Gothic" pitchFamily="34" charset="0"/>
            </a:endParaRPr>
          </a:p>
        </p:txBody>
      </p:sp>
      <p:sp>
        <p:nvSpPr>
          <p:cNvPr id="7" name="Content Placeholder 2"/>
          <p:cNvSpPr>
            <a:spLocks noGrp="1"/>
          </p:cNvSpPr>
          <p:nvPr>
            <p:ph idx="1"/>
          </p:nvPr>
        </p:nvSpPr>
        <p:spPr bwMode="auto">
          <a:xfrm>
            <a:off x="304800" y="1524000"/>
            <a:ext cx="8686800" cy="4419600"/>
          </a:xfrm>
          <a:noFill/>
          <a:ln>
            <a:noFill/>
            <a:miter lim="800000"/>
            <a:headEnd/>
            <a:tailEnd/>
          </a:ln>
        </p:spPr>
        <p:txBody>
          <a:bodyPr vert="horz" wrap="square" lIns="91440" tIns="45720" rIns="91440" bIns="45720" numCol="1" anchor="t" anchorCtr="0" compatLnSpc="1">
            <a:prstTxWarp prst="textNoShape">
              <a:avLst/>
            </a:prstTxWarp>
            <a:normAutofit/>
          </a:bodyPr>
          <a:lstStyle/>
          <a:p>
            <a:pPr eaLnBrk="1" hangingPunct="1">
              <a:lnSpc>
                <a:spcPct val="80000"/>
              </a:lnSpc>
              <a:buFontTx/>
              <a:buNone/>
            </a:pPr>
            <a:endParaRPr lang="en-US" sz="1600" dirty="0" smtClean="0">
              <a:latin typeface="Century Gothic" pitchFamily="34" charset="0"/>
            </a:endParaRPr>
          </a:p>
          <a:p>
            <a:pPr eaLnBrk="1" hangingPunct="1">
              <a:lnSpc>
                <a:spcPct val="80000"/>
              </a:lnSpc>
              <a:buFontTx/>
              <a:buNone/>
            </a:pPr>
            <a:r>
              <a:rPr lang="en-US" sz="2000" b="1" dirty="0" smtClean="0">
                <a:latin typeface="Century Gothic" pitchFamily="34" charset="0"/>
              </a:rPr>
              <a:t>UCF Research Foundation, Inc.</a:t>
            </a:r>
          </a:p>
          <a:p>
            <a:pPr eaLnBrk="1" hangingPunct="1">
              <a:lnSpc>
                <a:spcPct val="80000"/>
              </a:lnSpc>
              <a:buFontTx/>
              <a:buNone/>
            </a:pPr>
            <a:r>
              <a:rPr lang="en-US" sz="1600" b="0" dirty="0" smtClean="0">
                <a:latin typeface="Century Gothic" pitchFamily="34" charset="0"/>
              </a:rPr>
              <a:t>12201 Research Parkway, Suite 501</a:t>
            </a:r>
          </a:p>
          <a:p>
            <a:pPr eaLnBrk="1" hangingPunct="1">
              <a:lnSpc>
                <a:spcPct val="80000"/>
              </a:lnSpc>
              <a:buFontTx/>
              <a:buNone/>
            </a:pPr>
            <a:r>
              <a:rPr lang="en-US" sz="1600" b="0" dirty="0" smtClean="0">
                <a:latin typeface="Century Gothic" pitchFamily="34" charset="0"/>
              </a:rPr>
              <a:t>Orlando, FL  32826-3246   </a:t>
            </a:r>
          </a:p>
          <a:p>
            <a:pPr eaLnBrk="1" hangingPunct="1">
              <a:lnSpc>
                <a:spcPct val="80000"/>
              </a:lnSpc>
              <a:buFontTx/>
              <a:buNone/>
            </a:pPr>
            <a:r>
              <a:rPr lang="en-US" sz="1600" b="0" dirty="0" smtClean="0">
                <a:latin typeface="Century Gothic" pitchFamily="34" charset="0"/>
              </a:rPr>
              <a:t>FAX:  407-882-2233</a:t>
            </a:r>
          </a:p>
          <a:p>
            <a:pPr eaLnBrk="1" hangingPunct="1">
              <a:lnSpc>
                <a:spcPct val="80000"/>
              </a:lnSpc>
              <a:buFontTx/>
              <a:buNone/>
            </a:pPr>
            <a:endParaRPr lang="en-US" sz="1600" b="0" dirty="0" smtClean="0">
              <a:latin typeface="Century Gothic" pitchFamily="34" charset="0"/>
            </a:endParaRPr>
          </a:p>
          <a:p>
            <a:pPr eaLnBrk="1" hangingPunct="1">
              <a:lnSpc>
                <a:spcPct val="80000"/>
              </a:lnSpc>
              <a:buFontTx/>
              <a:buNone/>
            </a:pPr>
            <a:r>
              <a:rPr lang="en-US" sz="1600" b="0" dirty="0" smtClean="0">
                <a:latin typeface="Century Gothic" pitchFamily="34" charset="0"/>
              </a:rPr>
              <a:t>Chief Operating Officer:			Chief Financial Officer:</a:t>
            </a:r>
          </a:p>
          <a:p>
            <a:pPr eaLnBrk="1" hangingPunct="1">
              <a:lnSpc>
                <a:spcPct val="80000"/>
              </a:lnSpc>
              <a:buFontTx/>
              <a:buNone/>
            </a:pPr>
            <a:r>
              <a:rPr lang="en-US" sz="1600" b="1" dirty="0" smtClean="0">
                <a:latin typeface="Century Gothic" pitchFamily="34" charset="0"/>
              </a:rPr>
              <a:t>Betsy Gray, 407-823-5278</a:t>
            </a:r>
            <a:r>
              <a:rPr lang="en-US" sz="1600" b="0" dirty="0" smtClean="0">
                <a:latin typeface="Century Gothic" pitchFamily="34" charset="0"/>
              </a:rPr>
              <a:t>			</a:t>
            </a:r>
            <a:r>
              <a:rPr lang="en-US" sz="1600" b="1" dirty="0" smtClean="0">
                <a:latin typeface="Century Gothic" pitchFamily="34" charset="0"/>
              </a:rPr>
              <a:t>Edward Jacobs, 407-882-1113</a:t>
            </a:r>
          </a:p>
          <a:p>
            <a:pPr eaLnBrk="1" hangingPunct="1">
              <a:lnSpc>
                <a:spcPct val="80000"/>
              </a:lnSpc>
              <a:buFontTx/>
              <a:buNone/>
            </a:pPr>
            <a:r>
              <a:rPr lang="en-US" sz="1600" b="0" dirty="0" smtClean="0">
                <a:solidFill>
                  <a:srgbClr val="C00000"/>
                </a:solidFill>
                <a:latin typeface="Century Gothic" pitchFamily="34" charset="0"/>
                <a:hlinkClick r:id="rId3"/>
              </a:rPr>
              <a:t>Betsy.gray@ucf.edu</a:t>
            </a:r>
            <a:r>
              <a:rPr lang="en-US" sz="1600" b="0" dirty="0" smtClean="0">
                <a:solidFill>
                  <a:srgbClr val="C00000"/>
                </a:solidFill>
                <a:latin typeface="Century Gothic" pitchFamily="34" charset="0"/>
              </a:rPr>
              <a:t>	</a:t>
            </a:r>
            <a:r>
              <a:rPr lang="en-US" sz="1600" b="0" dirty="0" smtClean="0">
                <a:latin typeface="Century Gothic" pitchFamily="34" charset="0"/>
              </a:rPr>
              <a:t>		</a:t>
            </a:r>
            <a:r>
              <a:rPr lang="en-US" sz="1600" b="0" dirty="0" smtClean="0">
                <a:latin typeface="Century Gothic" pitchFamily="34" charset="0"/>
                <a:hlinkClick r:id="rId4"/>
              </a:rPr>
              <a:t>edward.jacobs@ucf.edu</a:t>
            </a:r>
            <a:endParaRPr lang="en-US" sz="1600" b="0" dirty="0" smtClean="0">
              <a:latin typeface="Century Gothic" pitchFamily="34" charset="0"/>
            </a:endParaRPr>
          </a:p>
          <a:p>
            <a:pPr eaLnBrk="1" hangingPunct="1">
              <a:lnSpc>
                <a:spcPct val="80000"/>
              </a:lnSpc>
              <a:buFontTx/>
              <a:buNone/>
            </a:pPr>
            <a:r>
              <a:rPr lang="en-US" sz="1600" b="0" dirty="0" smtClean="0">
                <a:latin typeface="Century Gothic" pitchFamily="34" charset="0"/>
              </a:rPr>
              <a:t>						  </a:t>
            </a:r>
          </a:p>
          <a:p>
            <a:pPr eaLnBrk="1" hangingPunct="1">
              <a:lnSpc>
                <a:spcPct val="80000"/>
              </a:lnSpc>
              <a:buFontTx/>
              <a:buNone/>
            </a:pPr>
            <a:r>
              <a:rPr lang="en-US" sz="1600" b="0" dirty="0" smtClean="0">
                <a:latin typeface="Century Gothic" pitchFamily="34" charset="0"/>
              </a:rPr>
              <a:t>Administrative Liaison:			ORC Coordinator of Accounting:</a:t>
            </a:r>
          </a:p>
          <a:p>
            <a:pPr eaLnBrk="1" hangingPunct="1">
              <a:lnSpc>
                <a:spcPct val="80000"/>
              </a:lnSpc>
              <a:buFontTx/>
              <a:buNone/>
            </a:pPr>
            <a:r>
              <a:rPr lang="en-US" sz="1600" b="1" dirty="0" smtClean="0">
                <a:latin typeface="Century Gothic" pitchFamily="34" charset="0"/>
              </a:rPr>
              <a:t>Chris Dantes, 407-882-1124</a:t>
            </a:r>
            <a:r>
              <a:rPr lang="en-US" sz="1600" b="0" dirty="0" smtClean="0">
                <a:latin typeface="Century Gothic" pitchFamily="34" charset="0"/>
              </a:rPr>
              <a:t>			</a:t>
            </a:r>
            <a:r>
              <a:rPr lang="en-US" sz="1600" b="1" dirty="0" smtClean="0">
                <a:latin typeface="Century Gothic" pitchFamily="34" charset="0"/>
              </a:rPr>
              <a:t>Mieraf Tadesse, 407-823-0521</a:t>
            </a:r>
          </a:p>
          <a:p>
            <a:pPr eaLnBrk="1" hangingPunct="1">
              <a:lnSpc>
                <a:spcPct val="80000"/>
              </a:lnSpc>
              <a:buFontTx/>
              <a:buNone/>
            </a:pPr>
            <a:r>
              <a:rPr lang="en-US" sz="1600" b="0" dirty="0" smtClean="0">
                <a:solidFill>
                  <a:schemeClr val="hlink"/>
                </a:solidFill>
                <a:latin typeface="Century Gothic" pitchFamily="34" charset="0"/>
                <a:hlinkClick r:id="rId5"/>
              </a:rPr>
              <a:t>Chris.dantes@ucf.edu</a:t>
            </a:r>
            <a:r>
              <a:rPr lang="en-US" sz="1600" b="0" dirty="0" smtClean="0">
                <a:latin typeface="Century Gothic" pitchFamily="34" charset="0"/>
              </a:rPr>
              <a:t>			</a:t>
            </a:r>
            <a:r>
              <a:rPr lang="en-US" sz="1600" b="0" dirty="0" smtClean="0">
                <a:latin typeface="Century Gothic" pitchFamily="34" charset="0"/>
                <a:hlinkClick r:id="rId6"/>
              </a:rPr>
              <a:t>mieraf.tadesse@ucf.edu</a:t>
            </a:r>
            <a:endParaRPr lang="en-US" sz="1600" b="0" dirty="0" smtClean="0">
              <a:latin typeface="Century Gothic" pitchFamily="34" charset="0"/>
            </a:endParaRPr>
          </a:p>
          <a:p>
            <a:pPr eaLnBrk="1" hangingPunct="1">
              <a:lnSpc>
                <a:spcPct val="80000"/>
              </a:lnSpc>
              <a:buFontTx/>
              <a:buNone/>
            </a:pPr>
            <a:r>
              <a:rPr lang="en-US" sz="1600" b="0" dirty="0" smtClean="0">
                <a:latin typeface="Century Gothic" pitchFamily="34" charset="0"/>
              </a:rPr>
              <a:t>	</a:t>
            </a:r>
          </a:p>
          <a:p>
            <a:pPr eaLnBrk="1" hangingPunct="1">
              <a:lnSpc>
                <a:spcPct val="80000"/>
              </a:lnSpc>
              <a:buFontTx/>
              <a:buNone/>
            </a:pPr>
            <a:r>
              <a:rPr lang="en-US" sz="1600" b="0" dirty="0" smtClean="0">
                <a:latin typeface="Century Gothic" pitchFamily="34" charset="0"/>
              </a:rPr>
              <a:t>Coordinator, Research &amp; Program Svcs:	Research Foundation Assistant:</a:t>
            </a:r>
          </a:p>
          <a:p>
            <a:pPr eaLnBrk="1" hangingPunct="1">
              <a:lnSpc>
                <a:spcPct val="80000"/>
              </a:lnSpc>
              <a:buFontTx/>
              <a:buNone/>
            </a:pPr>
            <a:r>
              <a:rPr lang="en-US" sz="1600" b="1" dirty="0" smtClean="0">
                <a:latin typeface="Century Gothic" pitchFamily="34" charset="0"/>
              </a:rPr>
              <a:t>Hilary Hitchner, 407-882-0097		Elizabeth Hughes, 407-882-0190</a:t>
            </a:r>
          </a:p>
          <a:p>
            <a:pPr eaLnBrk="1" hangingPunct="1">
              <a:lnSpc>
                <a:spcPct val="80000"/>
              </a:lnSpc>
              <a:buFontTx/>
              <a:buNone/>
            </a:pPr>
            <a:r>
              <a:rPr lang="en-US" sz="1600" b="0" dirty="0" smtClean="0">
                <a:solidFill>
                  <a:srgbClr val="C00000"/>
                </a:solidFill>
                <a:latin typeface="Century Gothic" pitchFamily="34" charset="0"/>
                <a:hlinkClick r:id="rId7"/>
              </a:rPr>
              <a:t>Hilary.hitchner@ucf.edu</a:t>
            </a:r>
            <a:r>
              <a:rPr lang="en-US" sz="1600" b="0" dirty="0" smtClean="0">
                <a:solidFill>
                  <a:srgbClr val="C00000"/>
                </a:solidFill>
                <a:latin typeface="Century Gothic" pitchFamily="34" charset="0"/>
              </a:rPr>
              <a:t>			</a:t>
            </a:r>
            <a:r>
              <a:rPr lang="en-US" sz="1600" b="0" dirty="0" smtClean="0">
                <a:solidFill>
                  <a:srgbClr val="C00000"/>
                </a:solidFill>
                <a:latin typeface="Century Gothic" pitchFamily="34" charset="0"/>
                <a:hlinkClick r:id="rId8"/>
              </a:rPr>
              <a:t>Elizabeth.Hughes@ucf.edu</a:t>
            </a:r>
            <a:endParaRPr lang="en-US" sz="1600" b="0" dirty="0" smtClean="0">
              <a:solidFill>
                <a:srgbClr val="C00000"/>
              </a:solidFill>
              <a:latin typeface="Century Gothic" pitchFamily="34" charset="0"/>
            </a:endParaRPr>
          </a:p>
          <a:p>
            <a:pPr eaLnBrk="1" hangingPunct="1">
              <a:lnSpc>
                <a:spcPct val="80000"/>
              </a:lnSpc>
              <a:buFontTx/>
              <a:buNone/>
            </a:pPr>
            <a:endParaRPr lang="en-US" sz="1600" b="0" dirty="0" smtClean="0">
              <a:solidFill>
                <a:srgbClr val="C00000"/>
              </a:solidFill>
              <a:latin typeface="Century Gothic" pitchFamily="34" charset="0"/>
            </a:endParaRPr>
          </a:p>
          <a:p>
            <a:pPr eaLnBrk="1" hangingPunct="1">
              <a:lnSpc>
                <a:spcPct val="80000"/>
              </a:lnSpc>
              <a:buFontTx/>
              <a:buNone/>
            </a:pPr>
            <a:endParaRPr lang="en-US" sz="1600" b="0" dirty="0" smtClean="0">
              <a:solidFill>
                <a:srgbClr val="C00000"/>
              </a:solidFill>
              <a:latin typeface="Century Gothic" pitchFamily="34" charset="0"/>
            </a:endParaRPr>
          </a:p>
          <a:p>
            <a:pPr eaLnBrk="1" hangingPunct="1"/>
            <a:endParaRPr lang="en-US" sz="1600" dirty="0" smtClean="0">
              <a:latin typeface="Century Gothic" pitchFamily="34" charset="0"/>
            </a:endParaRPr>
          </a:p>
        </p:txBody>
      </p:sp>
      <p:sp>
        <p:nvSpPr>
          <p:cNvPr id="2" name="Date Placeholder 1"/>
          <p:cNvSpPr>
            <a:spLocks noGrp="1"/>
          </p:cNvSpPr>
          <p:nvPr>
            <p:ph type="dt" sz="half" idx="10"/>
          </p:nvPr>
        </p:nvSpPr>
        <p:spPr/>
        <p:txBody>
          <a:bodyPr/>
          <a:lstStyle/>
          <a:p>
            <a:pPr eaLnBrk="1" latinLnBrk="0" hangingPunct="1"/>
            <a:fld id="{753F7BEB-C107-4AFE-99C2-AA1F52451A6C}" type="datetime1">
              <a:rPr lang="en-US" smtClean="0"/>
              <a:t>5/21/2012</a:t>
            </a:fld>
            <a:endParaRPr lang="en-US" dirty="0"/>
          </a:p>
        </p:txBody>
      </p:sp>
    </p:spTree>
    <p:extLst>
      <p:ext uri="{BB962C8B-B14F-4D97-AF65-F5344CB8AC3E}">
        <p14:creationId xmlns:p14="http://schemas.microsoft.com/office/powerpoint/2010/main" val="15820581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rot="5400000">
            <a:off x="4856987" y="3695701"/>
            <a:ext cx="5867402" cy="457200"/>
          </a:xfrm>
        </p:spPr>
        <p:txBody>
          <a:bodyPr>
            <a:normAutofit/>
          </a:bodyPr>
          <a:lstStyle/>
          <a:p>
            <a:r>
              <a:rPr lang="en-US" sz="1100" b="1" cap="none" dirty="0">
                <a:solidFill>
                  <a:schemeClr val="accent6">
                    <a:lumMod val="50000"/>
                  </a:schemeClr>
                </a:solidFill>
                <a:latin typeface="Century Gothic" pitchFamily="34" charset="0"/>
              </a:rPr>
              <a:t>Exploring Research Administration…from CONCEPT to COMMERCIALIZATION</a:t>
            </a:r>
          </a:p>
        </p:txBody>
      </p:sp>
      <p:pic>
        <p:nvPicPr>
          <p:cNvPr id="8" name="Picture 7" descr="Picture1.png"/>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295000"/>
                    </a14:imgEffect>
                  </a14:imgLayer>
                </a14:imgProps>
              </a:ext>
            </a:extLst>
          </a:blip>
          <a:srcRect b="18931"/>
          <a:stretch/>
        </p:blipFill>
        <p:spPr>
          <a:xfrm rot="5400000">
            <a:off x="7000145" y="716005"/>
            <a:ext cx="2937878" cy="1173480"/>
          </a:xfrm>
          <a:prstGeom prst="rect">
            <a:avLst/>
          </a:prstGeom>
        </p:spPr>
      </p:pic>
      <p:sp>
        <p:nvSpPr>
          <p:cNvPr id="5" name="Title 2"/>
          <p:cNvSpPr txBox="1">
            <a:spLocks/>
          </p:cNvSpPr>
          <p:nvPr/>
        </p:nvSpPr>
        <p:spPr>
          <a:xfrm>
            <a:off x="0" y="3048000"/>
            <a:ext cx="7543800" cy="1143000"/>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US" sz="3200"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DEVELOPING IDEAS</a:t>
            </a:r>
            <a:endParaRPr lang="en-US" sz="3200"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2" name="TextBox 1"/>
          <p:cNvSpPr txBox="1"/>
          <p:nvPr/>
        </p:nvSpPr>
        <p:spPr>
          <a:xfrm>
            <a:off x="0" y="3962400"/>
            <a:ext cx="7543800" cy="584775"/>
          </a:xfrm>
          <a:prstGeom prst="rect">
            <a:avLst/>
          </a:prstGeom>
          <a:noFill/>
        </p:spPr>
        <p:txBody>
          <a:bodyPr wrap="square" rtlCol="0">
            <a:spAutoFit/>
          </a:bodyPr>
          <a:lstStyle/>
          <a:p>
            <a:pPr algn="ctr"/>
            <a:r>
              <a:rPr lang="en-US" sz="1600" b="1" dirty="0" smtClean="0">
                <a:solidFill>
                  <a:schemeClr val="accent6">
                    <a:lumMod val="75000"/>
                  </a:schemeClr>
                </a:solidFill>
                <a:latin typeface="Century Gothic" pitchFamily="34" charset="0"/>
              </a:rPr>
              <a:t>Svetlana Shtrom, PhD.</a:t>
            </a:r>
          </a:p>
          <a:p>
            <a:pPr algn="ctr"/>
            <a:r>
              <a:rPr lang="en-US" sz="1600" b="1" dirty="0" smtClean="0">
                <a:solidFill>
                  <a:schemeClr val="accent6">
                    <a:lumMod val="75000"/>
                  </a:schemeClr>
                </a:solidFill>
                <a:latin typeface="Century Gothic" pitchFamily="34" charset="0"/>
              </a:rPr>
              <a:t>John Miner</a:t>
            </a:r>
            <a:endParaRPr lang="en-US" sz="1600" b="1" dirty="0">
              <a:solidFill>
                <a:schemeClr val="accent6">
                  <a:lumMod val="75000"/>
                </a:schemeClr>
              </a:solidFill>
              <a:latin typeface="Century Gothic" pitchFamily="34" charset="0"/>
            </a:endParaRPr>
          </a:p>
        </p:txBody>
      </p:sp>
    </p:spTree>
    <p:extLst>
      <p:ext uri="{BB962C8B-B14F-4D97-AF65-F5344CB8AC3E}">
        <p14:creationId xmlns:p14="http://schemas.microsoft.com/office/powerpoint/2010/main" val="36155391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3752671"/>
            <a:ext cx="7543800" cy="646331"/>
          </a:xfrm>
          <a:prstGeom prst="rect">
            <a:avLst/>
          </a:prstGeom>
          <a:noFill/>
        </p:spPr>
        <p:txBody>
          <a:bodyPr wrap="square" rtlCol="0">
            <a:spAutoFit/>
          </a:bodyPr>
          <a:lstStyle/>
          <a:p>
            <a:pPr algn="ctr"/>
            <a:r>
              <a:rPr lang="en-US" sz="3600" b="1" dirty="0" smtClean="0">
                <a:solidFill>
                  <a:srgbClr val="C17529">
                    <a:lumMod val="50000"/>
                  </a:srgbClr>
                </a:solidFill>
                <a:effectLst>
                  <a:outerShdw blurRad="38100" dist="38100" dir="2700000" algn="tl">
                    <a:srgbClr val="000000">
                      <a:alpha val="43137"/>
                    </a:srgbClr>
                  </a:outerShdw>
                </a:effectLst>
                <a:latin typeface="Century Gothic" pitchFamily="34" charset="0"/>
              </a:rPr>
              <a:t>QUESTIONS or COMMENTS?</a:t>
            </a:r>
            <a:endParaRPr lang="en-US" sz="3600" b="1" dirty="0">
              <a:solidFill>
                <a:srgbClr val="C17529">
                  <a:lumMod val="50000"/>
                </a:srgbClr>
              </a:solidFill>
              <a:effectLst>
                <a:outerShdw blurRad="38100" dist="38100" dir="2700000" algn="tl">
                  <a:srgbClr val="000000">
                    <a:alpha val="43137"/>
                  </a:srgbClr>
                </a:outerShdw>
              </a:effectLst>
              <a:latin typeface="Century Gothic" pitchFamily="34" charset="0"/>
            </a:endParaRPr>
          </a:p>
        </p:txBody>
      </p:sp>
      <p:pic>
        <p:nvPicPr>
          <p:cNvPr id="1026" name="Picture 2" descr="C:\Users\LTorres\AppData\Local\Microsoft\Windows\Temporary Internet Files\Low\Content.IE5\4F1O7XFO\MC90043379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6295" y="1905143"/>
            <a:ext cx="1828657" cy="1828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111926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990600"/>
            <a:ext cx="7543800" cy="5078313"/>
          </a:xfrm>
          <a:prstGeom prst="rect">
            <a:avLst/>
          </a:prstGeom>
          <a:noFill/>
        </p:spPr>
        <p:txBody>
          <a:bodyPr wrap="square" rtlCol="0">
            <a:spAutoFit/>
          </a:bodyPr>
          <a:lstStyle/>
          <a:p>
            <a:pPr algn="ctr"/>
            <a:r>
              <a:rPr lang="en-US" sz="3600"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THANKS FOR JOINING US!</a:t>
            </a:r>
          </a:p>
          <a:p>
            <a:pPr algn="ctr"/>
            <a:endParaRPr lang="en-US" sz="2400" dirty="0">
              <a:solidFill>
                <a:schemeClr val="accent6">
                  <a:lumMod val="50000"/>
                </a:schemeClr>
              </a:solidFill>
              <a:latin typeface="Century Gothic" pitchFamily="34" charset="0"/>
            </a:endParaRPr>
          </a:p>
          <a:p>
            <a:pPr algn="ctr"/>
            <a:r>
              <a:rPr lang="en-US" b="1" dirty="0" smtClean="0">
                <a:solidFill>
                  <a:schemeClr val="accent6">
                    <a:lumMod val="50000"/>
                  </a:schemeClr>
                </a:solidFill>
                <a:latin typeface="Century Gothic" pitchFamily="34" charset="0"/>
              </a:rPr>
              <a:t>Please come to the next session:</a:t>
            </a:r>
          </a:p>
          <a:p>
            <a:pPr algn="ctr"/>
            <a:endParaRPr lang="en-US" dirty="0" smtClean="0">
              <a:solidFill>
                <a:schemeClr val="accent6">
                  <a:lumMod val="50000"/>
                </a:schemeClr>
              </a:solidFill>
              <a:latin typeface="Century Gothic" pitchFamily="34" charset="0"/>
            </a:endParaRPr>
          </a:p>
          <a:p>
            <a:pPr algn="ctr"/>
            <a:endParaRPr lang="en-US" dirty="0">
              <a:solidFill>
                <a:schemeClr val="accent6">
                  <a:lumMod val="50000"/>
                </a:schemeClr>
              </a:solidFill>
              <a:latin typeface="Century Gothic" pitchFamily="34" charset="0"/>
            </a:endParaRPr>
          </a:p>
          <a:p>
            <a:pPr algn="ctr"/>
            <a:endParaRPr lang="en-US" dirty="0" smtClean="0">
              <a:solidFill>
                <a:schemeClr val="accent6">
                  <a:lumMod val="50000"/>
                </a:schemeClr>
              </a:solidFill>
              <a:latin typeface="Century Gothic" pitchFamily="34" charset="0"/>
            </a:endParaRPr>
          </a:p>
          <a:p>
            <a:pPr algn="ctr"/>
            <a:endParaRPr lang="en-US" sz="2400" b="1" dirty="0" smtClean="0">
              <a:solidFill>
                <a:schemeClr val="accent6">
                  <a:lumMod val="50000"/>
                </a:schemeClr>
              </a:solidFill>
              <a:effectLst>
                <a:outerShdw blurRad="38100" dist="38100" dir="2700000" algn="tl">
                  <a:srgbClr val="000000">
                    <a:alpha val="43137"/>
                  </a:srgbClr>
                </a:outerShdw>
              </a:effectLst>
              <a:latin typeface="Century Gothic" pitchFamily="34" charset="0"/>
            </a:endParaRPr>
          </a:p>
          <a:p>
            <a:pPr algn="ctr"/>
            <a:endParaRPr lang="en-US" sz="2400"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a:p>
            <a:pPr algn="ctr"/>
            <a:endParaRPr lang="en-US" sz="2400" b="1" dirty="0" smtClean="0">
              <a:solidFill>
                <a:schemeClr val="accent6">
                  <a:lumMod val="50000"/>
                </a:schemeClr>
              </a:solidFill>
              <a:effectLst>
                <a:outerShdw blurRad="38100" dist="38100" dir="2700000" algn="tl">
                  <a:srgbClr val="000000">
                    <a:alpha val="43137"/>
                  </a:srgbClr>
                </a:outerShdw>
              </a:effectLst>
              <a:latin typeface="Century Gothic" pitchFamily="34" charset="0"/>
            </a:endParaRPr>
          </a:p>
          <a:p>
            <a:pPr algn="ctr"/>
            <a:endParaRPr lang="en-US" sz="2400"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a:p>
            <a:pPr algn="ctr"/>
            <a:endParaRPr lang="en-US" sz="2400" b="1" dirty="0" smtClean="0">
              <a:solidFill>
                <a:schemeClr val="accent6">
                  <a:lumMod val="50000"/>
                </a:schemeClr>
              </a:solidFill>
              <a:effectLst>
                <a:outerShdw blurRad="38100" dist="38100" dir="2700000" algn="tl">
                  <a:srgbClr val="000000">
                    <a:alpha val="43137"/>
                  </a:srgbClr>
                </a:outerShdw>
              </a:effectLst>
              <a:latin typeface="Century Gothic" pitchFamily="34" charset="0"/>
            </a:endParaRPr>
          </a:p>
          <a:p>
            <a:pPr algn="ctr"/>
            <a:r>
              <a:rPr lang="en-US" sz="2400" b="1" dirty="0" smtClean="0">
                <a:solidFill>
                  <a:schemeClr val="accent6">
                    <a:lumMod val="50000"/>
                  </a:schemeClr>
                </a:solidFill>
                <a:latin typeface="Century Gothic" pitchFamily="34" charset="0"/>
              </a:rPr>
              <a:t>PROPOSAL DEVELOPMENT &amp; REVIEW</a:t>
            </a:r>
          </a:p>
          <a:p>
            <a:pPr algn="ctr"/>
            <a:r>
              <a:rPr lang="en-US" b="1" dirty="0" smtClean="0">
                <a:solidFill>
                  <a:schemeClr val="accent6">
                    <a:lumMod val="50000"/>
                  </a:schemeClr>
                </a:solidFill>
                <a:latin typeface="Century Gothic" pitchFamily="34" charset="0"/>
              </a:rPr>
              <a:t>May 30, 2012</a:t>
            </a:r>
          </a:p>
          <a:p>
            <a:pPr algn="ctr"/>
            <a:r>
              <a:rPr lang="en-US" b="1" dirty="0" smtClean="0">
                <a:solidFill>
                  <a:schemeClr val="accent6">
                    <a:lumMod val="50000"/>
                  </a:schemeClr>
                </a:solidFill>
                <a:latin typeface="Century Gothic" pitchFamily="34" charset="0"/>
              </a:rPr>
              <a:t>10:00 am to 12:00 pm</a:t>
            </a:r>
            <a:endParaRPr lang="en-US" b="1" dirty="0">
              <a:solidFill>
                <a:schemeClr val="accent6">
                  <a:lumMod val="50000"/>
                </a:schemeClr>
              </a:solidFill>
              <a:latin typeface="Century Gothic" pitchFamily="34" charset="0"/>
            </a:endParaRPr>
          </a:p>
        </p:txBody>
      </p:sp>
      <p:grpSp>
        <p:nvGrpSpPr>
          <p:cNvPr id="11" name="Group 10"/>
          <p:cNvGrpSpPr/>
          <p:nvPr/>
        </p:nvGrpSpPr>
        <p:grpSpPr>
          <a:xfrm>
            <a:off x="1295400" y="2394010"/>
            <a:ext cx="5136054" cy="2254190"/>
            <a:chOff x="2819400" y="609600"/>
            <a:chExt cx="5136054" cy="2254190"/>
          </a:xfrm>
        </p:grpSpPr>
        <p:pic>
          <p:nvPicPr>
            <p:cNvPr id="12" name="Picture 11" descr="Picture1.png"/>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295000"/>
                      </a14:imgEffect>
                    </a14:imgLayer>
                  </a14:imgProps>
                </a:ext>
              </a:extLst>
            </a:blip>
            <a:srcRect b="18931"/>
            <a:stretch/>
          </p:blipFill>
          <p:spPr>
            <a:xfrm>
              <a:off x="2819400" y="609600"/>
              <a:ext cx="5136054" cy="2051500"/>
            </a:xfrm>
            <a:prstGeom prst="rect">
              <a:avLst/>
            </a:prstGeom>
          </p:spPr>
        </p:pic>
        <p:sp>
          <p:nvSpPr>
            <p:cNvPr id="13" name="TextBox 12"/>
            <p:cNvSpPr txBox="1"/>
            <p:nvPr/>
          </p:nvSpPr>
          <p:spPr>
            <a:xfrm>
              <a:off x="3173766" y="2617569"/>
              <a:ext cx="4419600" cy="246221"/>
            </a:xfrm>
            <a:prstGeom prst="rect">
              <a:avLst/>
            </a:prstGeom>
            <a:noFill/>
          </p:spPr>
          <p:txBody>
            <a:bodyPr wrap="square" rtlCol="0">
              <a:spAutoFit/>
            </a:bodyPr>
            <a:lstStyle/>
            <a:p>
              <a:pPr algn="ctr"/>
              <a:r>
                <a:rPr lang="en-US" sz="1000" dirty="0" smtClean="0">
                  <a:solidFill>
                    <a:schemeClr val="accent6">
                      <a:lumMod val="50000"/>
                    </a:schemeClr>
                  </a:solidFill>
                  <a:latin typeface="Arial" pitchFamily="34" charset="0"/>
                  <a:cs typeface="Arial" pitchFamily="34" charset="0"/>
                </a:rPr>
                <a:t>Sponsored Programs Administration Resource &amp; Knowledge Series</a:t>
              </a:r>
              <a:endParaRPr lang="en-US" sz="1000" dirty="0">
                <a:solidFill>
                  <a:schemeClr val="accent6">
                    <a:lumMod val="50000"/>
                  </a:schemeClr>
                </a:solidFill>
                <a:latin typeface="Arial" pitchFamily="34" charset="0"/>
                <a:cs typeface="Arial" pitchFamily="34" charset="0"/>
              </a:endParaRPr>
            </a:p>
          </p:txBody>
        </p:sp>
        <p:cxnSp>
          <p:nvCxnSpPr>
            <p:cNvPr id="14" name="Straight Connector 13"/>
            <p:cNvCxnSpPr/>
            <p:nvPr/>
          </p:nvCxnSpPr>
          <p:spPr>
            <a:xfrm>
              <a:off x="3133078" y="2644203"/>
              <a:ext cx="4419600"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170590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bwMode="auto">
          <a:xfrm>
            <a:off x="228600" y="1295400"/>
            <a:ext cx="8077200" cy="5562600"/>
          </a:xfrm>
          <a:noFill/>
          <a:ln>
            <a:miter lim="800000"/>
            <a:headEnd/>
            <a:tailEnd/>
          </a:ln>
        </p:spPr>
        <p:txBody>
          <a:bodyPr vert="horz" wrap="square" lIns="91440" tIns="45720" rIns="91440" bIns="45720" numCol="1" anchor="t" anchorCtr="0" compatLnSpc="1">
            <a:prstTxWarp prst="textNoShape">
              <a:avLst/>
            </a:prstTxWarp>
            <a:normAutofit/>
          </a:bodyPr>
          <a:lstStyle/>
          <a:p>
            <a:pPr marL="228600" indent="0" eaLnBrk="1" hangingPunct="1">
              <a:buFontTx/>
              <a:buNone/>
              <a:tabLst>
                <a:tab pos="292100" algn="l"/>
                <a:tab pos="571500" algn="l"/>
              </a:tabLst>
            </a:pPr>
            <a:endParaRPr lang="en-US" sz="2000" dirty="0" smtClean="0">
              <a:latin typeface="Century Gothic" pitchFamily="34" charset="0"/>
            </a:endParaRPr>
          </a:p>
          <a:p>
            <a:pPr marL="228600" indent="0" eaLnBrk="1" hangingPunct="1">
              <a:buFontTx/>
              <a:buNone/>
              <a:tabLst>
                <a:tab pos="292100" algn="l"/>
                <a:tab pos="571500" algn="l"/>
              </a:tabLst>
            </a:pPr>
            <a:r>
              <a:rPr lang="en-US" sz="2000" dirty="0" smtClean="0">
                <a:latin typeface="Century Gothic" pitchFamily="34" charset="0"/>
              </a:rPr>
              <a:t>		</a:t>
            </a:r>
          </a:p>
          <a:p>
            <a:pPr marL="228600" indent="0" eaLnBrk="1" hangingPunct="1">
              <a:buFontTx/>
              <a:buNone/>
              <a:tabLst>
                <a:tab pos="292100" algn="l"/>
                <a:tab pos="571500" algn="l"/>
              </a:tabLst>
            </a:pPr>
            <a:endParaRPr lang="en-US" sz="2000" dirty="0" smtClean="0">
              <a:latin typeface="Century Gothic" pitchFamily="34" charset="0"/>
            </a:endParaRPr>
          </a:p>
          <a:p>
            <a:pPr marL="228600" indent="0" eaLnBrk="1" hangingPunct="1">
              <a:buFontTx/>
              <a:buNone/>
              <a:tabLst>
                <a:tab pos="292100" algn="l"/>
                <a:tab pos="571500" algn="l"/>
              </a:tabLst>
            </a:pPr>
            <a:endParaRPr lang="en-US" sz="2000" dirty="0" smtClean="0">
              <a:latin typeface="Century Gothic" pitchFamily="34" charset="0"/>
            </a:endParaRPr>
          </a:p>
          <a:p>
            <a:pPr marL="228600" indent="0" eaLnBrk="1" hangingPunct="1">
              <a:buFontTx/>
              <a:buNone/>
              <a:tabLst>
                <a:tab pos="292100" algn="l"/>
                <a:tab pos="571500" algn="l"/>
              </a:tabLst>
            </a:pPr>
            <a:endParaRPr lang="en-US" sz="2000" dirty="0" smtClean="0">
              <a:latin typeface="Century Gothic" pitchFamily="34" charset="0"/>
            </a:endParaRPr>
          </a:p>
          <a:p>
            <a:pPr marL="228600" indent="0" eaLnBrk="1" hangingPunct="1">
              <a:buFontTx/>
              <a:buNone/>
              <a:tabLst>
                <a:tab pos="292100" algn="l"/>
                <a:tab pos="571500" algn="l"/>
              </a:tabLst>
            </a:pPr>
            <a:r>
              <a:rPr lang="en-US" sz="2000" dirty="0" smtClean="0">
                <a:latin typeface="Century Gothic" pitchFamily="34" charset="0"/>
              </a:rPr>
              <a:t>	</a:t>
            </a:r>
          </a:p>
        </p:txBody>
      </p:sp>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GETTING STARTED</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5" name="Content Placeholder 2"/>
          <p:cNvSpPr txBox="1">
            <a:spLocks/>
          </p:cNvSpPr>
          <p:nvPr/>
        </p:nvSpPr>
        <p:spPr bwMode="auto">
          <a:xfrm>
            <a:off x="228600" y="1295400"/>
            <a:ext cx="8077200" cy="5562600"/>
          </a:xfrm>
          <a:prstGeom prst="rect">
            <a:avLst/>
          </a:prstGeom>
          <a:noFill/>
          <a:ln>
            <a:miter lim="800000"/>
            <a:headEnd/>
            <a:tailEnd/>
          </a:ln>
        </p:spPr>
        <p:txBody>
          <a:bodyPr vert="horz" wrap="square" lIns="91440" tIns="45720" rIns="91440" bIns="45720" numCol="1" anchor="t" anchorCtr="0" compatLnSpc="1">
            <a:prstTxWarp prst="textNoShape">
              <a:avLst/>
            </a:prstTxWarp>
            <a:normAutofit fontScale="85000" lnSpcReduction="20000"/>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228600" indent="0">
              <a:buFontTx/>
              <a:buNone/>
              <a:tabLst>
                <a:tab pos="292100" algn="l"/>
                <a:tab pos="571500" algn="l"/>
              </a:tabLst>
            </a:pPr>
            <a:r>
              <a:rPr lang="en-US" sz="2100" dirty="0" smtClean="0">
                <a:latin typeface="Century Gothic" pitchFamily="34" charset="0"/>
              </a:rPr>
              <a:t>Research results</a:t>
            </a:r>
            <a:r>
              <a:rPr lang="en-US" sz="1400" dirty="0" smtClean="0">
                <a:latin typeface="Century Gothic" pitchFamily="34" charset="0"/>
              </a:rPr>
              <a:t>	</a:t>
            </a:r>
          </a:p>
          <a:p>
            <a:pPr marL="806450" lvl="1">
              <a:buFont typeface="Wingdings" pitchFamily="2" charset="2"/>
              <a:buChar char="q"/>
              <a:tabLst>
                <a:tab pos="292100" algn="l"/>
                <a:tab pos="571500" algn="l"/>
              </a:tabLst>
            </a:pPr>
            <a:r>
              <a:rPr lang="en-US" sz="1800" dirty="0" smtClean="0">
                <a:latin typeface="Century Gothic" pitchFamily="34" charset="0"/>
              </a:rPr>
              <a:t>Gradual advancement of on-going research </a:t>
            </a:r>
          </a:p>
          <a:p>
            <a:pPr marL="806450" lvl="1">
              <a:buFont typeface="Wingdings" pitchFamily="2" charset="2"/>
              <a:buChar char="q"/>
              <a:tabLst>
                <a:tab pos="292100" algn="l"/>
                <a:tab pos="571500" algn="l"/>
              </a:tabLst>
            </a:pPr>
            <a:r>
              <a:rPr lang="en-US" sz="1800" dirty="0" smtClean="0">
                <a:latin typeface="Century Gothic" pitchFamily="34" charset="0"/>
              </a:rPr>
              <a:t>Screens for new pathways or biomarkers</a:t>
            </a:r>
          </a:p>
          <a:p>
            <a:pPr marL="806450" lvl="1">
              <a:buFont typeface="Wingdings" pitchFamily="2" charset="2"/>
              <a:buChar char="q"/>
              <a:tabLst>
                <a:tab pos="292100" algn="l"/>
                <a:tab pos="571500" algn="l"/>
              </a:tabLst>
            </a:pPr>
            <a:r>
              <a:rPr lang="en-US" sz="1800" dirty="0" smtClean="0">
                <a:latin typeface="Century Gothic" pitchFamily="34" charset="0"/>
              </a:rPr>
              <a:t>Unexpected findings</a:t>
            </a:r>
          </a:p>
          <a:p>
            <a:pPr marL="228600" indent="0">
              <a:buFontTx/>
              <a:buNone/>
              <a:tabLst>
                <a:tab pos="292100" algn="l"/>
                <a:tab pos="571500" algn="l"/>
              </a:tabLst>
            </a:pPr>
            <a:endParaRPr lang="en-US" sz="2000" dirty="0" smtClean="0">
              <a:latin typeface="Century Gothic" pitchFamily="34" charset="0"/>
            </a:endParaRPr>
          </a:p>
          <a:p>
            <a:pPr marL="228600" indent="0">
              <a:buFontTx/>
              <a:buNone/>
              <a:tabLst>
                <a:tab pos="292100" algn="l"/>
                <a:tab pos="571500" algn="l"/>
              </a:tabLst>
            </a:pPr>
            <a:r>
              <a:rPr lang="en-US" sz="2100" dirty="0" smtClean="0">
                <a:latin typeface="Century Gothic" pitchFamily="34" charset="0"/>
              </a:rPr>
              <a:t>Scientific publications / conferences</a:t>
            </a:r>
          </a:p>
          <a:p>
            <a:pPr marL="806450" lvl="1">
              <a:buFont typeface="Wingdings" pitchFamily="2" charset="2"/>
              <a:buChar char="q"/>
              <a:tabLst>
                <a:tab pos="292100" algn="l"/>
                <a:tab pos="571500" algn="l"/>
              </a:tabLst>
            </a:pPr>
            <a:r>
              <a:rPr lang="en-US" sz="1800" dirty="0" smtClean="0">
                <a:latin typeface="Century Gothic" pitchFamily="34" charset="0"/>
              </a:rPr>
              <a:t>Significant new findings in the field</a:t>
            </a:r>
            <a:endParaRPr lang="en-US" sz="1400" dirty="0" smtClean="0">
              <a:latin typeface="Century Gothic" pitchFamily="34" charset="0"/>
            </a:endParaRPr>
          </a:p>
          <a:p>
            <a:pPr marL="806450" lvl="1">
              <a:buFont typeface="Wingdings" pitchFamily="2" charset="2"/>
              <a:buChar char="q"/>
              <a:tabLst>
                <a:tab pos="292100" algn="l"/>
                <a:tab pos="571500" algn="l"/>
              </a:tabLst>
            </a:pPr>
            <a:r>
              <a:rPr lang="en-US" sz="1800" dirty="0" smtClean="0">
                <a:latin typeface="Century Gothic" pitchFamily="34" charset="0"/>
              </a:rPr>
              <a:t>Discoveries from other fields applied to current field</a:t>
            </a:r>
          </a:p>
          <a:p>
            <a:pPr marL="228600" indent="0">
              <a:buFontTx/>
              <a:buNone/>
              <a:tabLst>
                <a:tab pos="292100" algn="l"/>
                <a:tab pos="571500" algn="l"/>
              </a:tabLst>
            </a:pPr>
            <a:endParaRPr lang="en-US" sz="2000" dirty="0" smtClean="0">
              <a:latin typeface="Century Gothic" pitchFamily="34" charset="0"/>
            </a:endParaRPr>
          </a:p>
          <a:p>
            <a:pPr marL="228600" indent="0">
              <a:buFontTx/>
              <a:buNone/>
              <a:tabLst>
                <a:tab pos="292100" algn="l"/>
                <a:tab pos="571500" algn="l"/>
              </a:tabLst>
            </a:pPr>
            <a:r>
              <a:rPr lang="en-US" sz="2100" dirty="0" smtClean="0">
                <a:latin typeface="Century Gothic" pitchFamily="34" charset="0"/>
              </a:rPr>
              <a:t>Collaboration</a:t>
            </a:r>
            <a:r>
              <a:rPr lang="en-US" sz="1400" dirty="0" smtClean="0">
                <a:latin typeface="Century Gothic" pitchFamily="34" charset="0"/>
              </a:rPr>
              <a:t>	</a:t>
            </a:r>
          </a:p>
          <a:p>
            <a:pPr marL="806450" lvl="1">
              <a:buFont typeface="Wingdings" pitchFamily="2" charset="2"/>
              <a:buChar char="q"/>
              <a:tabLst>
                <a:tab pos="292100" algn="l"/>
                <a:tab pos="571500" algn="l"/>
              </a:tabLst>
            </a:pPr>
            <a:r>
              <a:rPr lang="en-US" sz="1800" dirty="0" smtClean="0">
                <a:latin typeface="Century Gothic" pitchFamily="34" charset="0"/>
              </a:rPr>
              <a:t>Intramural</a:t>
            </a:r>
          </a:p>
          <a:p>
            <a:pPr marL="806450" lvl="1">
              <a:buFont typeface="Wingdings" pitchFamily="2" charset="2"/>
              <a:buChar char="q"/>
              <a:tabLst>
                <a:tab pos="292100" algn="l"/>
                <a:tab pos="571500" algn="l"/>
              </a:tabLst>
            </a:pPr>
            <a:r>
              <a:rPr lang="en-US" sz="1800" dirty="0" smtClean="0">
                <a:latin typeface="Century Gothic" pitchFamily="34" charset="0"/>
              </a:rPr>
              <a:t>Extramural  </a:t>
            </a:r>
          </a:p>
          <a:p>
            <a:pPr marL="228600" indent="0">
              <a:buFontTx/>
              <a:buNone/>
              <a:tabLst>
                <a:tab pos="292100" algn="l"/>
                <a:tab pos="571500" algn="l"/>
              </a:tabLst>
            </a:pPr>
            <a:endParaRPr lang="en-US" sz="1800" dirty="0" smtClean="0">
              <a:latin typeface="Century Gothic" pitchFamily="34" charset="0"/>
            </a:endParaRPr>
          </a:p>
          <a:p>
            <a:pPr marL="228600" indent="0">
              <a:buFontTx/>
              <a:buNone/>
              <a:tabLst>
                <a:tab pos="292100" algn="l"/>
                <a:tab pos="571500" algn="l"/>
              </a:tabLst>
            </a:pPr>
            <a:r>
              <a:rPr lang="en-US" sz="2100" dirty="0" smtClean="0">
                <a:latin typeface="Century Gothic" pitchFamily="34" charset="0"/>
              </a:rPr>
              <a:t>Serendipity</a:t>
            </a:r>
          </a:p>
          <a:p>
            <a:pPr marL="806450" lvl="1">
              <a:buFont typeface="Wingdings" pitchFamily="2" charset="2"/>
              <a:buChar char="q"/>
              <a:tabLst>
                <a:tab pos="292100" algn="l"/>
                <a:tab pos="571500" algn="l"/>
              </a:tabLst>
            </a:pPr>
            <a:r>
              <a:rPr lang="en-US" sz="1800" dirty="0" smtClean="0">
                <a:latin typeface="Century Gothic" pitchFamily="34" charset="0"/>
              </a:rPr>
              <a:t>Any time; anywhere</a:t>
            </a:r>
            <a:endParaRPr lang="en-US" sz="2000" dirty="0" smtClean="0">
              <a:latin typeface="Century Gothic" pitchFamily="34" charset="0"/>
            </a:endParaRPr>
          </a:p>
          <a:p>
            <a:pPr marL="228600" indent="0">
              <a:buFontTx/>
              <a:buNone/>
              <a:tabLst>
                <a:tab pos="292100" algn="l"/>
                <a:tab pos="571500" algn="l"/>
              </a:tabLst>
            </a:pPr>
            <a:endParaRPr lang="en-US" sz="2000" dirty="0" smtClean="0">
              <a:latin typeface="Century Gothic" pitchFamily="34" charset="0"/>
            </a:endParaRPr>
          </a:p>
          <a:p>
            <a:pPr marL="228600" indent="0">
              <a:buFontTx/>
              <a:buNone/>
              <a:tabLst>
                <a:tab pos="292100" algn="l"/>
                <a:tab pos="571500" algn="l"/>
              </a:tabLst>
            </a:pPr>
            <a:r>
              <a:rPr lang="en-US" sz="2000" dirty="0" smtClean="0">
                <a:latin typeface="Century Gothic" pitchFamily="34" charset="0"/>
              </a:rPr>
              <a:t>		</a:t>
            </a:r>
          </a:p>
          <a:p>
            <a:pPr marL="228600" indent="0">
              <a:buFontTx/>
              <a:buNone/>
              <a:tabLst>
                <a:tab pos="292100" algn="l"/>
                <a:tab pos="571500" algn="l"/>
              </a:tabLst>
            </a:pPr>
            <a:endParaRPr lang="en-US" sz="2000" dirty="0" smtClean="0">
              <a:latin typeface="Century Gothic" pitchFamily="34" charset="0"/>
            </a:endParaRPr>
          </a:p>
          <a:p>
            <a:pPr marL="228600" indent="0">
              <a:buFontTx/>
              <a:buNone/>
              <a:tabLst>
                <a:tab pos="292100" algn="l"/>
                <a:tab pos="571500" algn="l"/>
              </a:tabLst>
            </a:pPr>
            <a:endParaRPr lang="en-US" sz="2000" dirty="0" smtClean="0">
              <a:latin typeface="Century Gothic" pitchFamily="34" charset="0"/>
            </a:endParaRPr>
          </a:p>
          <a:p>
            <a:pPr marL="228600" indent="0">
              <a:buFontTx/>
              <a:buNone/>
              <a:tabLst>
                <a:tab pos="292100" algn="l"/>
                <a:tab pos="571500" algn="l"/>
              </a:tabLst>
            </a:pPr>
            <a:endParaRPr lang="en-US" sz="2000" dirty="0" smtClean="0">
              <a:latin typeface="Century Gothic" pitchFamily="34" charset="0"/>
            </a:endParaRPr>
          </a:p>
          <a:p>
            <a:pPr marL="228600" indent="0">
              <a:buFontTx/>
              <a:buNone/>
              <a:tabLst>
                <a:tab pos="292100" algn="l"/>
                <a:tab pos="571500" algn="l"/>
              </a:tabLst>
            </a:pPr>
            <a:r>
              <a:rPr lang="en-US" sz="2000" dirty="0" smtClean="0">
                <a:latin typeface="Century Gothic" pitchFamily="34" charset="0"/>
              </a:rPr>
              <a:t>	</a:t>
            </a: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8384" y="4091704"/>
            <a:ext cx="4686512" cy="133794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SOURCES OF IDEAS</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8" name="TextBox 7"/>
          <p:cNvSpPr txBox="1"/>
          <p:nvPr/>
        </p:nvSpPr>
        <p:spPr>
          <a:xfrm>
            <a:off x="3657600" y="5529590"/>
            <a:ext cx="4161749" cy="261610"/>
          </a:xfrm>
          <a:prstGeom prst="rect">
            <a:avLst/>
          </a:prstGeom>
          <a:noFill/>
        </p:spPr>
        <p:txBody>
          <a:bodyPr wrap="square" rtlCol="0">
            <a:spAutoFit/>
          </a:bodyPr>
          <a:lstStyle/>
          <a:p>
            <a:r>
              <a:rPr lang="en-US" sz="1100" dirty="0"/>
              <a:t>Source: http://undsci.berkeley.edu/index.php</a:t>
            </a:r>
          </a:p>
        </p:txBody>
      </p:sp>
      <p:sp>
        <p:nvSpPr>
          <p:cNvPr id="2" name="Date Placeholder 1"/>
          <p:cNvSpPr>
            <a:spLocks noGrp="1"/>
          </p:cNvSpPr>
          <p:nvPr>
            <p:ph type="dt" sz="half" idx="10"/>
          </p:nvPr>
        </p:nvSpPr>
        <p:spPr/>
        <p:txBody>
          <a:bodyPr/>
          <a:lstStyle/>
          <a:p>
            <a:pPr eaLnBrk="1" latinLnBrk="0" hangingPunct="1"/>
            <a:fld id="{7E17C50C-D133-48FF-B9E6-FDFEF6198D6D}" type="datetime1">
              <a:rPr lang="en-US" smtClean="0"/>
              <a:t>5/21/2012</a:t>
            </a:fld>
            <a:endParaRPr lang="en-US" dirty="0"/>
          </a:p>
        </p:txBody>
      </p:sp>
    </p:spTree>
    <p:extLst>
      <p:ext uri="{BB962C8B-B14F-4D97-AF65-F5344CB8AC3E}">
        <p14:creationId xmlns:p14="http://schemas.microsoft.com/office/powerpoint/2010/main" val="26485354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bwMode="auto">
          <a:xfrm>
            <a:off x="228600" y="1295400"/>
            <a:ext cx="8077200" cy="5562600"/>
          </a:xfrm>
          <a:noFill/>
          <a:ln>
            <a:miter lim="800000"/>
            <a:headEnd/>
            <a:tailEnd/>
          </a:ln>
        </p:spPr>
        <p:txBody>
          <a:bodyPr vert="horz" wrap="square" lIns="91440" tIns="45720" rIns="91440" bIns="45720" numCol="1" anchor="t" anchorCtr="0" compatLnSpc="1">
            <a:prstTxWarp prst="textNoShape">
              <a:avLst/>
            </a:prstTxWarp>
            <a:normAutofit/>
          </a:bodyPr>
          <a:lstStyle/>
          <a:p>
            <a:pPr marL="228600" indent="0" eaLnBrk="1" hangingPunct="1">
              <a:buFontTx/>
              <a:buNone/>
              <a:tabLst>
                <a:tab pos="292100" algn="l"/>
                <a:tab pos="571500" algn="l"/>
              </a:tabLst>
            </a:pPr>
            <a:endParaRPr lang="en-US" sz="2000" dirty="0" smtClean="0">
              <a:latin typeface="Century Gothic" pitchFamily="34" charset="0"/>
            </a:endParaRPr>
          </a:p>
          <a:p>
            <a:pPr marL="228600" indent="0" eaLnBrk="1" hangingPunct="1">
              <a:buFontTx/>
              <a:buNone/>
              <a:tabLst>
                <a:tab pos="292100" algn="l"/>
                <a:tab pos="571500" algn="l"/>
              </a:tabLst>
            </a:pPr>
            <a:r>
              <a:rPr lang="en-US" sz="2000" dirty="0" smtClean="0">
                <a:latin typeface="Century Gothic" pitchFamily="34" charset="0"/>
              </a:rPr>
              <a:t>		</a:t>
            </a:r>
          </a:p>
          <a:p>
            <a:pPr marL="228600" indent="0" eaLnBrk="1" hangingPunct="1">
              <a:buFontTx/>
              <a:buNone/>
              <a:tabLst>
                <a:tab pos="292100" algn="l"/>
                <a:tab pos="571500" algn="l"/>
              </a:tabLst>
            </a:pPr>
            <a:endParaRPr lang="en-US" sz="2000" dirty="0" smtClean="0">
              <a:latin typeface="Century Gothic" pitchFamily="34" charset="0"/>
            </a:endParaRPr>
          </a:p>
          <a:p>
            <a:pPr marL="228600" indent="0" eaLnBrk="1" hangingPunct="1">
              <a:buFontTx/>
              <a:buNone/>
              <a:tabLst>
                <a:tab pos="292100" algn="l"/>
                <a:tab pos="571500" algn="l"/>
              </a:tabLst>
            </a:pPr>
            <a:endParaRPr lang="en-US" sz="2000" dirty="0" smtClean="0">
              <a:latin typeface="Century Gothic" pitchFamily="34" charset="0"/>
            </a:endParaRPr>
          </a:p>
          <a:p>
            <a:pPr marL="228600" indent="0" eaLnBrk="1" hangingPunct="1">
              <a:buFontTx/>
              <a:buNone/>
              <a:tabLst>
                <a:tab pos="292100" algn="l"/>
                <a:tab pos="571500" algn="l"/>
              </a:tabLst>
            </a:pPr>
            <a:endParaRPr lang="en-US" sz="2000" dirty="0" smtClean="0">
              <a:latin typeface="Century Gothic" pitchFamily="34" charset="0"/>
            </a:endParaRPr>
          </a:p>
          <a:p>
            <a:pPr marL="228600" indent="0" eaLnBrk="1" hangingPunct="1">
              <a:buFontTx/>
              <a:buNone/>
              <a:tabLst>
                <a:tab pos="292100" algn="l"/>
                <a:tab pos="571500" algn="l"/>
              </a:tabLst>
            </a:pPr>
            <a:r>
              <a:rPr lang="en-US" sz="2000" dirty="0" smtClean="0">
                <a:latin typeface="Century Gothic" pitchFamily="34" charset="0"/>
              </a:rPr>
              <a:t>	</a:t>
            </a:r>
          </a:p>
        </p:txBody>
      </p:sp>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GETTING STARTED</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5" name="Content Placeholder 2"/>
          <p:cNvSpPr txBox="1">
            <a:spLocks/>
          </p:cNvSpPr>
          <p:nvPr/>
        </p:nvSpPr>
        <p:spPr bwMode="auto">
          <a:xfrm>
            <a:off x="304800" y="1295400"/>
            <a:ext cx="6324600" cy="1676400"/>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228600" indent="0">
              <a:buFontTx/>
              <a:buNone/>
              <a:tabLst>
                <a:tab pos="292100" algn="l"/>
                <a:tab pos="571500" algn="l"/>
              </a:tabLst>
            </a:pPr>
            <a:r>
              <a:rPr lang="en-US" sz="1800" dirty="0" smtClean="0">
                <a:solidFill>
                  <a:schemeClr val="tx1">
                    <a:lumMod val="75000"/>
                    <a:lumOff val="25000"/>
                  </a:schemeClr>
                </a:solidFill>
                <a:latin typeface="Century Gothic" pitchFamily="34" charset="0"/>
              </a:rPr>
              <a:t>Research results	</a:t>
            </a:r>
          </a:p>
          <a:p>
            <a:pPr marL="806450" lvl="1">
              <a:buFont typeface="Wingdings" pitchFamily="2" charset="2"/>
              <a:buChar char="q"/>
              <a:tabLst>
                <a:tab pos="292100" algn="l"/>
                <a:tab pos="571500" algn="l"/>
              </a:tabLst>
            </a:pPr>
            <a:r>
              <a:rPr lang="en-US" sz="1600" dirty="0" smtClean="0">
                <a:solidFill>
                  <a:schemeClr val="tx1">
                    <a:lumMod val="75000"/>
                    <a:lumOff val="25000"/>
                  </a:schemeClr>
                </a:solidFill>
                <a:latin typeface="Century Gothic" pitchFamily="34" charset="0"/>
              </a:rPr>
              <a:t>Gradual advancement of on-going research </a:t>
            </a:r>
          </a:p>
          <a:p>
            <a:pPr marL="806450" lvl="1">
              <a:buFont typeface="Wingdings" pitchFamily="2" charset="2"/>
              <a:buChar char="q"/>
              <a:tabLst>
                <a:tab pos="292100" algn="l"/>
                <a:tab pos="571500" algn="l"/>
              </a:tabLst>
            </a:pPr>
            <a:r>
              <a:rPr lang="en-US" sz="1600" dirty="0" smtClean="0">
                <a:solidFill>
                  <a:schemeClr val="bg1">
                    <a:lumMod val="65000"/>
                  </a:schemeClr>
                </a:solidFill>
                <a:latin typeface="Century Gothic" pitchFamily="34" charset="0"/>
              </a:rPr>
              <a:t>Screens for new pathways or biomarkers</a:t>
            </a:r>
          </a:p>
          <a:p>
            <a:pPr marL="806450" lvl="1">
              <a:buFont typeface="Wingdings" pitchFamily="2" charset="2"/>
              <a:buChar char="q"/>
              <a:tabLst>
                <a:tab pos="292100" algn="l"/>
                <a:tab pos="571500" algn="l"/>
              </a:tabLst>
            </a:pPr>
            <a:r>
              <a:rPr lang="en-US" sz="1600" dirty="0" smtClean="0">
                <a:solidFill>
                  <a:schemeClr val="bg1">
                    <a:lumMod val="65000"/>
                  </a:schemeClr>
                </a:solidFill>
                <a:latin typeface="Century Gothic" pitchFamily="34" charset="0"/>
              </a:rPr>
              <a:t>Unexpected findings</a:t>
            </a:r>
          </a:p>
          <a:p>
            <a:pPr marL="806450" lvl="1">
              <a:tabLst>
                <a:tab pos="292100" algn="l"/>
                <a:tab pos="571500" algn="l"/>
              </a:tabLst>
            </a:pPr>
            <a:endParaRPr lang="en-US" sz="1600" dirty="0" smtClean="0">
              <a:solidFill>
                <a:schemeClr val="tx1">
                  <a:lumMod val="75000"/>
                  <a:lumOff val="25000"/>
                </a:schemeClr>
              </a:solidFill>
              <a:latin typeface="Century Gothic" pitchFamily="34" charset="0"/>
            </a:endParaRPr>
          </a:p>
          <a:p>
            <a:pPr marL="228600" indent="0">
              <a:buFontTx/>
              <a:buNone/>
              <a:tabLst>
                <a:tab pos="292100" algn="l"/>
                <a:tab pos="571500" algn="l"/>
              </a:tabLst>
            </a:pPr>
            <a:r>
              <a:rPr lang="en-US" sz="1600" dirty="0" smtClean="0">
                <a:solidFill>
                  <a:schemeClr val="tx1">
                    <a:lumMod val="75000"/>
                    <a:lumOff val="25000"/>
                  </a:schemeClr>
                </a:solidFill>
                <a:latin typeface="Century Gothic" pitchFamily="34" charset="0"/>
              </a:rPr>
              <a:t>	</a:t>
            </a:r>
          </a:p>
          <a:p>
            <a:pPr marL="228600" indent="0">
              <a:buFontTx/>
              <a:buNone/>
              <a:tabLst>
                <a:tab pos="292100" algn="l"/>
                <a:tab pos="571500" algn="l"/>
              </a:tabLst>
            </a:pPr>
            <a:endParaRPr lang="en-US" sz="1600" dirty="0" smtClean="0">
              <a:solidFill>
                <a:schemeClr val="tx1">
                  <a:lumMod val="75000"/>
                  <a:lumOff val="25000"/>
                </a:schemeClr>
              </a:solidFill>
              <a:latin typeface="Century Gothic" pitchFamily="34" charset="0"/>
            </a:endParaRPr>
          </a:p>
          <a:p>
            <a:pPr marL="228600" indent="0">
              <a:buFontTx/>
              <a:buNone/>
              <a:tabLst>
                <a:tab pos="292100" algn="l"/>
                <a:tab pos="571500" algn="l"/>
              </a:tabLst>
            </a:pPr>
            <a:r>
              <a:rPr lang="en-US" sz="1600" dirty="0" smtClean="0">
                <a:solidFill>
                  <a:schemeClr val="tx1">
                    <a:lumMod val="75000"/>
                    <a:lumOff val="25000"/>
                  </a:schemeClr>
                </a:solidFill>
                <a:latin typeface="Century Gothic" pitchFamily="34" charset="0"/>
              </a:rPr>
              <a:t>		</a:t>
            </a:r>
          </a:p>
          <a:p>
            <a:pPr marL="228600" indent="0">
              <a:buFontTx/>
              <a:buNone/>
              <a:tabLst>
                <a:tab pos="292100" algn="l"/>
                <a:tab pos="571500" algn="l"/>
              </a:tabLst>
            </a:pPr>
            <a:endParaRPr lang="en-US" sz="1600" dirty="0" smtClean="0">
              <a:solidFill>
                <a:schemeClr val="tx1">
                  <a:lumMod val="75000"/>
                  <a:lumOff val="25000"/>
                </a:schemeClr>
              </a:solidFill>
              <a:latin typeface="Century Gothic" pitchFamily="34" charset="0"/>
            </a:endParaRPr>
          </a:p>
          <a:p>
            <a:pPr marL="228600" indent="0">
              <a:buFontTx/>
              <a:buNone/>
              <a:tabLst>
                <a:tab pos="292100" algn="l"/>
                <a:tab pos="571500" algn="l"/>
              </a:tabLst>
            </a:pPr>
            <a:endParaRPr lang="en-US" sz="1600" dirty="0" smtClean="0">
              <a:solidFill>
                <a:schemeClr val="tx1">
                  <a:lumMod val="75000"/>
                  <a:lumOff val="25000"/>
                </a:schemeClr>
              </a:solidFill>
              <a:latin typeface="Century Gothic" pitchFamily="34" charset="0"/>
            </a:endParaRPr>
          </a:p>
          <a:p>
            <a:pPr marL="228600" indent="0">
              <a:buFontTx/>
              <a:buNone/>
              <a:tabLst>
                <a:tab pos="292100" algn="l"/>
                <a:tab pos="571500" algn="l"/>
              </a:tabLst>
            </a:pPr>
            <a:endParaRPr lang="en-US" sz="1600" dirty="0" smtClean="0">
              <a:solidFill>
                <a:schemeClr val="tx1">
                  <a:lumMod val="75000"/>
                  <a:lumOff val="25000"/>
                </a:schemeClr>
              </a:solidFill>
              <a:latin typeface="Century Gothic" pitchFamily="34" charset="0"/>
            </a:endParaRPr>
          </a:p>
          <a:p>
            <a:pPr marL="228600" indent="0">
              <a:buFontTx/>
              <a:buNone/>
              <a:tabLst>
                <a:tab pos="292100" algn="l"/>
                <a:tab pos="571500" algn="l"/>
              </a:tabLst>
            </a:pPr>
            <a:r>
              <a:rPr lang="en-US" sz="1600" dirty="0" smtClean="0">
                <a:solidFill>
                  <a:schemeClr val="tx1">
                    <a:lumMod val="75000"/>
                    <a:lumOff val="25000"/>
                  </a:schemeClr>
                </a:solidFill>
                <a:latin typeface="Century Gothic" pitchFamily="34" charset="0"/>
              </a:rPr>
              <a:t>	</a:t>
            </a:r>
          </a:p>
        </p:txBody>
      </p:sp>
      <p:sp>
        <p:nvSpPr>
          <p:cNvPr id="8" name="TextBox 7"/>
          <p:cNvSpPr txBox="1"/>
          <p:nvPr/>
        </p:nvSpPr>
        <p:spPr>
          <a:xfrm>
            <a:off x="838200" y="5029200"/>
            <a:ext cx="7696200" cy="246221"/>
          </a:xfrm>
          <a:prstGeom prst="rect">
            <a:avLst/>
          </a:prstGeom>
          <a:noFill/>
        </p:spPr>
        <p:txBody>
          <a:bodyPr wrap="square" rtlCol="0">
            <a:spAutoFit/>
          </a:bodyPr>
          <a:lstStyle/>
          <a:p>
            <a:r>
              <a:rPr lang="en-US" sz="1000" dirty="0">
                <a:latin typeface="Century Gothic" pitchFamily="34" charset="0"/>
              </a:rPr>
              <a:t>Source: http://www.orlandosentinel.com/technology/blog/os-ucf-wins-clean-energy-challenge-20120503,0,3956293.post</a:t>
            </a:r>
          </a:p>
        </p:txBody>
      </p:sp>
      <p:sp>
        <p:nvSpPr>
          <p:cNvPr id="11"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SOURCES OF IDEAS: RESEARCH</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pic>
        <p:nvPicPr>
          <p:cNvPr id="1026" name="Picture 2" descr="A demonstration of the electrospray technology that helped UCF's engineering team win the ACC Clean Energy Challen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399" y="2825658"/>
            <a:ext cx="3454893" cy="207293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825658"/>
            <a:ext cx="3207498" cy="2072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00781" y="5638800"/>
            <a:ext cx="7362465" cy="523220"/>
          </a:xfrm>
          <a:prstGeom prst="rect">
            <a:avLst/>
          </a:prstGeom>
          <a:noFill/>
        </p:spPr>
        <p:txBody>
          <a:bodyPr wrap="none" rtlCol="0">
            <a:spAutoFit/>
          </a:bodyPr>
          <a:lstStyle/>
          <a:p>
            <a:pPr algn="just"/>
            <a:r>
              <a:rPr lang="en-US" sz="1400" dirty="0" smtClean="0"/>
              <a:t>Electrospray </a:t>
            </a:r>
            <a:r>
              <a:rPr lang="en-US" sz="1400" dirty="0"/>
              <a:t>technology to </a:t>
            </a:r>
            <a:r>
              <a:rPr lang="en-US" sz="1400" dirty="0" smtClean="0"/>
              <a:t>improve </a:t>
            </a:r>
            <a:r>
              <a:rPr lang="en-US" sz="1400" dirty="0"/>
              <a:t>the manufacturing process for making lithium ion batteries, </a:t>
            </a:r>
            <a:endParaRPr lang="en-US" sz="1400" dirty="0" smtClean="0"/>
          </a:p>
          <a:p>
            <a:pPr algn="just"/>
            <a:r>
              <a:rPr lang="en-US" sz="1400" dirty="0" smtClean="0"/>
              <a:t>photovoltaic </a:t>
            </a:r>
            <a:r>
              <a:rPr lang="en-US" sz="1400" dirty="0"/>
              <a:t>solar cells, medical devices, pharmaceuticals and other products </a:t>
            </a:r>
          </a:p>
        </p:txBody>
      </p:sp>
      <p:sp>
        <p:nvSpPr>
          <p:cNvPr id="3" name="Date Placeholder 2"/>
          <p:cNvSpPr>
            <a:spLocks noGrp="1"/>
          </p:cNvSpPr>
          <p:nvPr>
            <p:ph type="dt" sz="half" idx="10"/>
          </p:nvPr>
        </p:nvSpPr>
        <p:spPr/>
        <p:txBody>
          <a:bodyPr/>
          <a:lstStyle/>
          <a:p>
            <a:pPr eaLnBrk="1" latinLnBrk="0" hangingPunct="1"/>
            <a:fld id="{5A34FA7F-B56C-404D-952D-1970B5C6EEF3}" type="datetime1">
              <a:rPr lang="en-US" smtClean="0"/>
              <a:t>5/21/2012</a:t>
            </a:fld>
            <a:endParaRPr lang="en-US" dirty="0"/>
          </a:p>
        </p:txBody>
      </p:sp>
    </p:spTree>
    <p:extLst>
      <p:ext uri="{BB962C8B-B14F-4D97-AF65-F5344CB8AC3E}">
        <p14:creationId xmlns:p14="http://schemas.microsoft.com/office/powerpoint/2010/main" val="7189351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bwMode="auto">
          <a:xfrm>
            <a:off x="228600" y="1295400"/>
            <a:ext cx="8077200" cy="5562600"/>
          </a:xfrm>
          <a:noFill/>
          <a:ln>
            <a:miter lim="800000"/>
            <a:headEnd/>
            <a:tailEnd/>
          </a:ln>
        </p:spPr>
        <p:txBody>
          <a:bodyPr vert="horz" wrap="square" lIns="91440" tIns="45720" rIns="91440" bIns="45720" numCol="1" anchor="t" anchorCtr="0" compatLnSpc="1">
            <a:prstTxWarp prst="textNoShape">
              <a:avLst/>
            </a:prstTxWarp>
            <a:normAutofit/>
          </a:bodyPr>
          <a:lstStyle/>
          <a:p>
            <a:pPr marL="228600" indent="0" eaLnBrk="1" hangingPunct="1">
              <a:buFontTx/>
              <a:buNone/>
              <a:tabLst>
                <a:tab pos="292100" algn="l"/>
                <a:tab pos="571500" algn="l"/>
              </a:tabLst>
            </a:pPr>
            <a:endParaRPr lang="en-US" sz="2000" dirty="0" smtClean="0">
              <a:latin typeface="Century Gothic" pitchFamily="34" charset="0"/>
            </a:endParaRPr>
          </a:p>
          <a:p>
            <a:pPr marL="228600" indent="0" eaLnBrk="1" hangingPunct="1">
              <a:buFontTx/>
              <a:buNone/>
              <a:tabLst>
                <a:tab pos="292100" algn="l"/>
                <a:tab pos="571500" algn="l"/>
              </a:tabLst>
            </a:pPr>
            <a:r>
              <a:rPr lang="en-US" sz="2000" dirty="0" smtClean="0">
                <a:latin typeface="Century Gothic" pitchFamily="34" charset="0"/>
              </a:rPr>
              <a:t>		</a:t>
            </a:r>
          </a:p>
          <a:p>
            <a:pPr marL="228600" indent="0" eaLnBrk="1" hangingPunct="1">
              <a:buFontTx/>
              <a:buNone/>
              <a:tabLst>
                <a:tab pos="292100" algn="l"/>
                <a:tab pos="571500" algn="l"/>
              </a:tabLst>
            </a:pPr>
            <a:endParaRPr lang="en-US" sz="2000" dirty="0" smtClean="0">
              <a:latin typeface="Century Gothic" pitchFamily="34" charset="0"/>
            </a:endParaRPr>
          </a:p>
          <a:p>
            <a:pPr marL="228600" indent="0" eaLnBrk="1" hangingPunct="1">
              <a:buFontTx/>
              <a:buNone/>
              <a:tabLst>
                <a:tab pos="292100" algn="l"/>
                <a:tab pos="571500" algn="l"/>
              </a:tabLst>
            </a:pPr>
            <a:endParaRPr lang="en-US" sz="2000" dirty="0" smtClean="0">
              <a:latin typeface="Century Gothic" pitchFamily="34" charset="0"/>
            </a:endParaRPr>
          </a:p>
          <a:p>
            <a:pPr marL="228600" indent="0" eaLnBrk="1" hangingPunct="1">
              <a:buFontTx/>
              <a:buNone/>
              <a:tabLst>
                <a:tab pos="292100" algn="l"/>
                <a:tab pos="571500" algn="l"/>
              </a:tabLst>
            </a:pPr>
            <a:endParaRPr lang="en-US" sz="2000" dirty="0" smtClean="0">
              <a:latin typeface="Century Gothic" pitchFamily="34" charset="0"/>
            </a:endParaRPr>
          </a:p>
          <a:p>
            <a:pPr marL="228600" indent="0" eaLnBrk="1" hangingPunct="1">
              <a:buFontTx/>
              <a:buNone/>
              <a:tabLst>
                <a:tab pos="292100" algn="l"/>
                <a:tab pos="571500" algn="l"/>
              </a:tabLst>
            </a:pPr>
            <a:r>
              <a:rPr lang="en-US" sz="2000" dirty="0" smtClean="0">
                <a:latin typeface="Century Gothic" pitchFamily="34" charset="0"/>
              </a:rPr>
              <a:t>	</a:t>
            </a:r>
          </a:p>
        </p:txBody>
      </p:sp>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GETTING STARTED</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5" name="Content Placeholder 2"/>
          <p:cNvSpPr txBox="1">
            <a:spLocks/>
          </p:cNvSpPr>
          <p:nvPr/>
        </p:nvSpPr>
        <p:spPr bwMode="auto">
          <a:xfrm>
            <a:off x="381000" y="1295400"/>
            <a:ext cx="7620000" cy="1981200"/>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228600" indent="0">
              <a:buFontTx/>
              <a:buNone/>
              <a:tabLst>
                <a:tab pos="292100" algn="l"/>
                <a:tab pos="571500" algn="l"/>
              </a:tabLst>
            </a:pPr>
            <a:r>
              <a:rPr lang="en-US" sz="1800" dirty="0" smtClean="0">
                <a:latin typeface="Century Gothic" pitchFamily="34" charset="0"/>
              </a:rPr>
              <a:t>Research results	</a:t>
            </a:r>
          </a:p>
          <a:p>
            <a:pPr marL="806450" lvl="1">
              <a:buFont typeface="Wingdings" pitchFamily="2" charset="2"/>
              <a:buChar char="q"/>
              <a:tabLst>
                <a:tab pos="292100" algn="l"/>
                <a:tab pos="571500" algn="l"/>
              </a:tabLst>
            </a:pPr>
            <a:r>
              <a:rPr lang="en-US" sz="1600" dirty="0" smtClean="0">
                <a:solidFill>
                  <a:schemeClr val="bg1">
                    <a:lumMod val="65000"/>
                  </a:schemeClr>
                </a:solidFill>
                <a:latin typeface="Century Gothic" pitchFamily="34" charset="0"/>
              </a:rPr>
              <a:t>Gradual advancement of on-going research </a:t>
            </a:r>
          </a:p>
          <a:p>
            <a:pPr marL="806450" lvl="1">
              <a:buFont typeface="Wingdings" pitchFamily="2" charset="2"/>
              <a:buChar char="q"/>
              <a:tabLst>
                <a:tab pos="292100" algn="l"/>
                <a:tab pos="571500" algn="l"/>
              </a:tabLst>
            </a:pPr>
            <a:r>
              <a:rPr lang="en-US" sz="1600" dirty="0" smtClean="0">
                <a:latin typeface="Century Gothic" pitchFamily="34" charset="0"/>
              </a:rPr>
              <a:t>Screens for new pathways or biomarkers</a:t>
            </a:r>
          </a:p>
          <a:p>
            <a:pPr marL="806450" lvl="1">
              <a:buFont typeface="Wingdings" pitchFamily="2" charset="2"/>
              <a:buChar char="q"/>
              <a:tabLst>
                <a:tab pos="292100" algn="l"/>
                <a:tab pos="571500" algn="l"/>
              </a:tabLst>
            </a:pPr>
            <a:r>
              <a:rPr lang="en-US" sz="1600" dirty="0" smtClean="0">
                <a:latin typeface="Century Gothic" pitchFamily="34" charset="0"/>
              </a:rPr>
              <a:t>Unexpected findings</a:t>
            </a:r>
          </a:p>
          <a:p>
            <a:pPr marL="228600" indent="0">
              <a:buFontTx/>
              <a:buNone/>
              <a:tabLst>
                <a:tab pos="292100" algn="l"/>
                <a:tab pos="571500" algn="l"/>
              </a:tabLst>
            </a:pPr>
            <a:endParaRPr lang="en-US" sz="1600" dirty="0" smtClean="0">
              <a:latin typeface="Century Gothic" pitchFamily="34" charset="0"/>
            </a:endParaRPr>
          </a:p>
          <a:p>
            <a:pPr marL="520700" lvl="1" indent="0">
              <a:buFont typeface="Wingdings 2"/>
              <a:buNone/>
              <a:tabLst>
                <a:tab pos="292100" algn="l"/>
                <a:tab pos="571500" algn="l"/>
              </a:tabLst>
            </a:pPr>
            <a:endParaRPr lang="en-US" sz="1600" dirty="0" smtClean="0">
              <a:latin typeface="Century Gothic" pitchFamily="34" charset="0"/>
            </a:endParaRPr>
          </a:p>
          <a:p>
            <a:pPr marL="228600" indent="0">
              <a:buFontTx/>
              <a:buNone/>
              <a:tabLst>
                <a:tab pos="292100" algn="l"/>
                <a:tab pos="571500" algn="l"/>
              </a:tabLst>
            </a:pPr>
            <a:r>
              <a:rPr lang="en-US" sz="1600" dirty="0" smtClean="0">
                <a:latin typeface="Century Gothic" pitchFamily="34" charset="0"/>
              </a:rPr>
              <a:t>	</a:t>
            </a:r>
          </a:p>
          <a:p>
            <a:pPr marL="228600" indent="0">
              <a:buFontTx/>
              <a:buNone/>
              <a:tabLst>
                <a:tab pos="292100" algn="l"/>
                <a:tab pos="571500" algn="l"/>
              </a:tabLst>
            </a:pPr>
            <a:endParaRPr lang="en-US" sz="1600" dirty="0" smtClean="0">
              <a:latin typeface="Century Gothic" pitchFamily="34" charset="0"/>
            </a:endParaRPr>
          </a:p>
          <a:p>
            <a:pPr marL="228600" indent="0">
              <a:buFontTx/>
              <a:buNone/>
              <a:tabLst>
                <a:tab pos="292100" algn="l"/>
                <a:tab pos="571500" algn="l"/>
              </a:tabLst>
            </a:pPr>
            <a:r>
              <a:rPr lang="en-US" sz="1600" dirty="0" smtClean="0">
                <a:latin typeface="Century Gothic" pitchFamily="34" charset="0"/>
              </a:rPr>
              <a:t>		</a:t>
            </a:r>
          </a:p>
          <a:p>
            <a:pPr marL="228600" indent="0">
              <a:buFontTx/>
              <a:buNone/>
              <a:tabLst>
                <a:tab pos="292100" algn="l"/>
                <a:tab pos="571500" algn="l"/>
              </a:tabLst>
            </a:pPr>
            <a:endParaRPr lang="en-US" sz="1600" dirty="0" smtClean="0">
              <a:latin typeface="Century Gothic" pitchFamily="34" charset="0"/>
            </a:endParaRPr>
          </a:p>
          <a:p>
            <a:pPr marL="228600" indent="0">
              <a:buFontTx/>
              <a:buNone/>
              <a:tabLst>
                <a:tab pos="292100" algn="l"/>
                <a:tab pos="571500" algn="l"/>
              </a:tabLst>
            </a:pPr>
            <a:endParaRPr lang="en-US" sz="1600" dirty="0" smtClean="0">
              <a:latin typeface="Century Gothic" pitchFamily="34" charset="0"/>
            </a:endParaRPr>
          </a:p>
          <a:p>
            <a:pPr marL="228600" indent="0">
              <a:buFontTx/>
              <a:buNone/>
              <a:tabLst>
                <a:tab pos="292100" algn="l"/>
                <a:tab pos="571500" algn="l"/>
              </a:tabLst>
            </a:pPr>
            <a:endParaRPr lang="en-US" sz="1600" dirty="0" smtClean="0">
              <a:latin typeface="Century Gothic" pitchFamily="34" charset="0"/>
            </a:endParaRPr>
          </a:p>
          <a:p>
            <a:pPr marL="228600" indent="0">
              <a:buFontTx/>
              <a:buNone/>
              <a:tabLst>
                <a:tab pos="292100" algn="l"/>
                <a:tab pos="571500" algn="l"/>
              </a:tabLst>
            </a:pPr>
            <a:r>
              <a:rPr lang="en-US" sz="1600" dirty="0" smtClean="0">
                <a:latin typeface="Century Gothic" pitchFamily="34" charset="0"/>
              </a:rPr>
              <a:t>	</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895600"/>
            <a:ext cx="2155290" cy="290667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1" y="2905359"/>
            <a:ext cx="2895600" cy="288715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sp>
        <p:nvSpPr>
          <p:cNvPr id="10" name="TextBox 9"/>
          <p:cNvSpPr txBox="1"/>
          <p:nvPr/>
        </p:nvSpPr>
        <p:spPr>
          <a:xfrm>
            <a:off x="1066800" y="5986790"/>
            <a:ext cx="1905000" cy="261610"/>
          </a:xfrm>
          <a:prstGeom prst="rect">
            <a:avLst/>
          </a:prstGeom>
          <a:noFill/>
        </p:spPr>
        <p:txBody>
          <a:bodyPr wrap="square" rtlCol="0">
            <a:spAutoFit/>
          </a:bodyPr>
          <a:lstStyle/>
          <a:p>
            <a:r>
              <a:rPr lang="en-US" sz="1100" dirty="0">
                <a:latin typeface="Century Gothic" pitchFamily="34" charset="0"/>
              </a:rPr>
              <a:t>Source: </a:t>
            </a:r>
            <a:r>
              <a:rPr lang="en-US" sz="1100" dirty="0" smtClean="0">
                <a:latin typeface="Century Gothic" pitchFamily="34" charset="0"/>
              </a:rPr>
              <a:t>Affymetrix</a:t>
            </a:r>
            <a:endParaRPr lang="en-US" sz="1100" dirty="0">
              <a:latin typeface="Century Gothic" pitchFamily="34" charset="0"/>
            </a:endParaRPr>
          </a:p>
        </p:txBody>
      </p:sp>
      <p:sp>
        <p:nvSpPr>
          <p:cNvPr id="11" name="Title 2"/>
          <p:cNvSpPr txBox="1">
            <a:spLocks/>
          </p:cNvSpPr>
          <p:nvPr/>
        </p:nvSpPr>
        <p:spPr>
          <a:xfrm>
            <a:off x="609600" y="4270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SOURCES OF IDEAS: RESEARCH</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2" name="Date Placeholder 1"/>
          <p:cNvSpPr>
            <a:spLocks noGrp="1"/>
          </p:cNvSpPr>
          <p:nvPr>
            <p:ph type="dt" sz="half" idx="10"/>
          </p:nvPr>
        </p:nvSpPr>
        <p:spPr/>
        <p:txBody>
          <a:bodyPr/>
          <a:lstStyle/>
          <a:p>
            <a:pPr eaLnBrk="1" latinLnBrk="0" hangingPunct="1"/>
            <a:fld id="{5BD02BEC-DCF6-40DB-A1E5-48F4C941650D}" type="datetime1">
              <a:rPr lang="en-US" smtClean="0"/>
              <a:t>5/21/2012</a:t>
            </a:fld>
            <a:endParaRPr lang="en-US" dirty="0"/>
          </a:p>
        </p:txBody>
      </p:sp>
    </p:spTree>
    <p:extLst>
      <p:ext uri="{BB962C8B-B14F-4D97-AF65-F5344CB8AC3E}">
        <p14:creationId xmlns:p14="http://schemas.microsoft.com/office/powerpoint/2010/main" val="419479781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2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4.xml><?xml version="1.0" encoding="utf-8"?>
<a:theme xmlns:a="http://schemas.openxmlformats.org/drawingml/2006/main" name="3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5.xml><?xml version="1.0" encoding="utf-8"?>
<a:theme xmlns:a="http://schemas.openxmlformats.org/drawingml/2006/main" name="5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6239</TotalTime>
  <Words>2545</Words>
  <Application>Microsoft Office PowerPoint</Application>
  <PresentationFormat>On-screen Show (4:3)</PresentationFormat>
  <Paragraphs>803</Paragraphs>
  <Slides>61</Slides>
  <Notes>25</Notes>
  <HiddenSlides>0</HiddenSlides>
  <MMClips>0</MMClips>
  <ScaleCrop>false</ScaleCrop>
  <HeadingPairs>
    <vt:vector size="4" baseType="variant">
      <vt:variant>
        <vt:lpstr>Theme</vt:lpstr>
      </vt:variant>
      <vt:variant>
        <vt:i4>5</vt:i4>
      </vt:variant>
      <vt:variant>
        <vt:lpstr>Slide Titles</vt:lpstr>
      </vt:variant>
      <vt:variant>
        <vt:i4>61</vt:i4>
      </vt:variant>
    </vt:vector>
  </HeadingPairs>
  <TitlesOfParts>
    <vt:vector size="66" baseType="lpstr">
      <vt:lpstr>Trek</vt:lpstr>
      <vt:lpstr>1_Trek</vt:lpstr>
      <vt:lpstr>2_Trek</vt:lpstr>
      <vt:lpstr>3_Trek</vt:lpstr>
      <vt:lpstr>5_Trek</vt:lpstr>
      <vt:lpstr>PowerPoint Presentation</vt:lpstr>
      <vt:lpstr>PowerPoint Presentation</vt:lpstr>
      <vt:lpstr>PowerPoint Presentation</vt:lpstr>
      <vt:lpstr>PowerPoint Presentation</vt:lpstr>
      <vt:lpstr>Exploring Research Administration…from CONCEPT to COMMERCIALIZATION</vt:lpstr>
      <vt:lpstr>Exploring Research Administration…from CONCEPT to COMMERCIALIZATION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Exploring Research Administration…from CONCEPT to COMMERCIALIZATION</vt:lpstr>
      <vt:lpstr>Non-disclosure agreement</vt:lpstr>
      <vt:lpstr>Non-disclosure agreement</vt:lpstr>
      <vt:lpstr>Non-disclosure agreement</vt:lpstr>
      <vt:lpstr>Non-disclosure agreement</vt:lpstr>
      <vt:lpstr>Teaming Agreement</vt:lpstr>
      <vt:lpstr>TEAMING AGREEMENT</vt:lpstr>
      <vt:lpstr>Teaming agreement</vt:lpstr>
      <vt:lpstr>Teaming agreement</vt:lpstr>
      <vt:lpstr>Material transfer agreement</vt:lpstr>
      <vt:lpstr>Material transfer agreement</vt:lpstr>
      <vt:lpstr>Material transfer agreement</vt:lpstr>
      <vt:lpstr>Material transfer agreement</vt:lpstr>
      <vt:lpstr>Material transfer agreement</vt:lpstr>
      <vt:lpstr>Allocation of rights agreement</vt:lpstr>
      <vt:lpstr>Allocation of rights agreement</vt:lpstr>
      <vt:lpstr>Allocation of rights agreement</vt:lpstr>
      <vt:lpstr>PowerPoint Presentation</vt:lpstr>
      <vt:lpstr>Exploring Research Administration…from CONCEPT to COMMERCIALIZATION</vt:lpstr>
      <vt:lpstr>Strategies for Long Term Research Planning </vt:lpstr>
      <vt:lpstr>Strategies for Long Term Research Planning </vt:lpstr>
      <vt:lpstr>Strategies for Long Term Research Planning </vt:lpstr>
      <vt:lpstr>Strategies for Long Term Research Planning </vt:lpstr>
      <vt:lpstr>Strategies for Long Term Research Planning </vt:lpstr>
      <vt:lpstr>Strategies for Long Term Research Planning </vt:lpstr>
      <vt:lpstr>Strategies for Long Term Research Planning </vt:lpstr>
      <vt:lpstr>Strategies for Long Term Research Planning </vt:lpstr>
      <vt:lpstr>PowerPoint Presentation</vt:lpstr>
      <vt:lpstr>Exploring Research Administration…from CONCEPT to COMMERCIALIZATION</vt:lpstr>
      <vt:lpstr>WHAT is a RESEARCH FOUNDATION?</vt:lpstr>
      <vt:lpstr>WHY HAVE A RESEARCH FOUNDATION?</vt:lpstr>
      <vt:lpstr>How DO RESEARCH FOUNDATIONs HELP?</vt:lpstr>
      <vt:lpstr>How DO RESEARCH FOUNDATIONs HELP? </vt:lpstr>
      <vt:lpstr>PowerPoint Presentation</vt:lpstr>
      <vt:lpstr>UCF RF Administration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UCF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jtorres</dc:creator>
  <cp:lastModifiedBy>Karen Norum</cp:lastModifiedBy>
  <cp:revision>144</cp:revision>
  <cp:lastPrinted>2012-05-15T21:08:33Z</cp:lastPrinted>
  <dcterms:created xsi:type="dcterms:W3CDTF">2011-04-10T19:45:53Z</dcterms:created>
  <dcterms:modified xsi:type="dcterms:W3CDTF">2012-05-21T18:56:42Z</dcterms:modified>
</cp:coreProperties>
</file>